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56" r:id="rId2"/>
    <p:sldId id="474" r:id="rId3"/>
    <p:sldId id="515" r:id="rId4"/>
    <p:sldId id="519" r:id="rId5"/>
    <p:sldId id="260" r:id="rId6"/>
    <p:sldId id="533" r:id="rId7"/>
    <p:sldId id="534" r:id="rId8"/>
    <p:sldId id="535" r:id="rId9"/>
    <p:sldId id="509" r:id="rId10"/>
    <p:sldId id="460" r:id="rId11"/>
    <p:sldId id="507" r:id="rId12"/>
    <p:sldId id="517" r:id="rId13"/>
    <p:sldId id="450" r:id="rId14"/>
    <p:sldId id="542" r:id="rId15"/>
    <p:sldId id="536" r:id="rId16"/>
    <p:sldId id="508" r:id="rId17"/>
    <p:sldId id="437" r:id="rId18"/>
    <p:sldId id="487" r:id="rId19"/>
    <p:sldId id="495" r:id="rId20"/>
    <p:sldId id="540" r:id="rId21"/>
    <p:sldId id="488" r:id="rId22"/>
    <p:sldId id="541" r:id="rId23"/>
    <p:sldId id="489" r:id="rId24"/>
    <p:sldId id="490" r:id="rId25"/>
    <p:sldId id="438" r:id="rId26"/>
    <p:sldId id="496" r:id="rId27"/>
    <p:sldId id="497" r:id="rId28"/>
    <p:sldId id="501" r:id="rId29"/>
    <p:sldId id="503" r:id="rId30"/>
    <p:sldId id="505" r:id="rId31"/>
    <p:sldId id="498" r:id="rId32"/>
    <p:sldId id="543" r:id="rId33"/>
    <p:sldId id="499" r:id="rId34"/>
    <p:sldId id="510" r:id="rId35"/>
    <p:sldId id="529" r:id="rId36"/>
    <p:sldId id="504" r:id="rId37"/>
    <p:sldId id="549" r:id="rId38"/>
    <p:sldId id="532" r:id="rId39"/>
    <p:sldId id="511" r:id="rId40"/>
    <p:sldId id="512" r:id="rId41"/>
    <p:sldId id="513" r:id="rId42"/>
    <p:sldId id="476" r:id="rId43"/>
    <p:sldId id="477" r:id="rId44"/>
    <p:sldId id="478" r:id="rId45"/>
    <p:sldId id="479" r:id="rId46"/>
    <p:sldId id="480" r:id="rId47"/>
    <p:sldId id="481" r:id="rId48"/>
    <p:sldId id="518" r:id="rId49"/>
    <p:sldId id="482" r:id="rId50"/>
    <p:sldId id="483" r:id="rId51"/>
    <p:sldId id="506" r:id="rId52"/>
    <p:sldId id="484" r:id="rId53"/>
    <p:sldId id="485" r:id="rId54"/>
    <p:sldId id="486" r:id="rId55"/>
    <p:sldId id="451" r:id="rId56"/>
    <p:sldId id="516" r:id="rId57"/>
    <p:sldId id="527" r:id="rId58"/>
    <p:sldId id="550" r:id="rId59"/>
    <p:sldId id="528" r:id="rId60"/>
    <p:sldId id="531" r:id="rId6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1C4372"/>
    <a:srgbClr val="153357"/>
    <a:srgbClr val="4D4D4D"/>
    <a:srgbClr val="969696"/>
    <a:srgbClr val="6497DA"/>
    <a:srgbClr val="CC6600"/>
    <a:srgbClr val="BC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84" autoAdjust="0"/>
    <p:restoredTop sz="94438" autoAdjust="0"/>
  </p:normalViewPr>
  <p:slideViewPr>
    <p:cSldViewPr>
      <p:cViewPr>
        <p:scale>
          <a:sx n="75" d="100"/>
          <a:sy n="75" d="100"/>
        </p:scale>
        <p:origin x="-2670" y="-846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Calibri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Calibri" pitchFamily="34" charset="0"/>
              </a:defRPr>
            </a:lvl1pPr>
          </a:lstStyle>
          <a:p>
            <a:pPr>
              <a:defRPr/>
            </a:pPr>
            <a:fld id="{BDEC8B5C-53F6-4DAF-8131-B5E77744C315}" type="datetime1">
              <a:rPr lang="cs-CZ" altLang="cs-CZ"/>
              <a:pPr>
                <a:defRPr/>
              </a:pPr>
              <a:t>5.10.2021</a:t>
            </a:fld>
            <a:endParaRPr lang="cs-CZ" altLang="cs-CZ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Calibri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Calibri" pitchFamily="34" charset="0"/>
              </a:defRPr>
            </a:lvl1pPr>
          </a:lstStyle>
          <a:p>
            <a:pPr>
              <a:defRPr/>
            </a:pPr>
            <a:fld id="{8641CC54-06E5-4917-85FD-6F15C0988E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15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Calibri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Calibri" pitchFamily="34" charset="0"/>
              </a:defRPr>
            </a:lvl1pPr>
          </a:lstStyle>
          <a:p>
            <a:pPr>
              <a:defRPr/>
            </a:pPr>
            <a:fld id="{091699A2-D2F0-4A2E-95E7-7CD1D3F90DE0}" type="datetime1">
              <a:rPr lang="cs-CZ" altLang="cs-CZ"/>
              <a:pPr>
                <a:defRPr/>
              </a:pPr>
              <a:t>5.10.2021</a:t>
            </a:fld>
            <a:endParaRPr lang="cs-CZ" altLang="cs-CZ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Calibri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Calibri" pitchFamily="34" charset="0"/>
              </a:defRPr>
            </a:lvl1pPr>
          </a:lstStyle>
          <a:p>
            <a:pPr>
              <a:defRPr/>
            </a:pPr>
            <a:fld id="{C7CF0735-E8D6-4103-918F-CBFEE6ECA7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013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BC7BB3-B172-4EEA-84DA-30F269A90697}" type="slidenum">
              <a:rPr lang="cs-CZ" altLang="cs-CZ" smtClean="0"/>
              <a:pPr eaLnBrk="1" hangingPunct="1">
                <a:spcBef>
                  <a:spcPct val="0"/>
                </a:spcBef>
              </a:pPr>
              <a:t>1</a:t>
            </a:fld>
            <a:endParaRPr lang="cs-CZ" altLang="cs-CZ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/>
              <a:t>VEC vzniklo v roce 1999 odloučením od katedry energetiky za podpory projektu Phare. V té době čítalo 5 stabilních zaměstnanců a 5PhD., V dnešní době VEC zaměstnává 16 pracovníků a 9PhD.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9702D-7E18-4B0B-9CE0-56A71E4E8C79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644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9702D-7E18-4B0B-9CE0-56A71E4E8C79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422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9702D-7E18-4B0B-9CE0-56A71E4E8C79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422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57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149D4D9A-0EBF-1E44-82EE-7C7911531D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6024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77E90-4C3A-1A40-BB34-28A95E688A1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17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3F97-979E-4AB6-8EBF-5B3EC21451D6}" type="datetime1">
              <a:rPr lang="cs-CZ"/>
              <a:pPr>
                <a:defRPr/>
              </a:pPr>
              <a:t>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F6319-3B31-4544-A598-85076C7257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317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76BD7-6E46-41B5-A046-8A46A52DF938}" type="datetime1">
              <a:rPr lang="cs-CZ"/>
              <a:pPr>
                <a:defRPr/>
              </a:pPr>
              <a:t>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E87AF-DE82-4C54-AF30-92CA44CBAC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35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914FC-C473-4A18-8006-4A605404C576}" type="datetime1">
              <a:rPr lang="cs-CZ"/>
              <a:pPr>
                <a:defRPr/>
              </a:pPr>
              <a:t>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417D0-E42F-4EA2-AF51-AC0F5AF430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017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60173-DC5A-4C8B-B552-D00BB2F7FF88}" type="datetime1">
              <a:rPr lang="cs-CZ"/>
              <a:pPr>
                <a:defRPr/>
              </a:pPr>
              <a:t>5.10.2021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FABC2-6DEA-4D90-8F38-C8182DEF71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032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DE6A-13E6-45DD-9027-72D71DDFE6D0}" type="datetime1">
              <a:rPr lang="cs-CZ" smtClean="0"/>
              <a:t>5.10.2021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8734-D0B4-45A5-9743-44EE14F9BF4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781050" y="441324"/>
            <a:ext cx="7772400" cy="1249363"/>
          </a:xfrm>
        </p:spPr>
        <p:txBody>
          <a:bodyPr anchor="b">
            <a:normAutofit/>
          </a:bodyPr>
          <a:lstStyle>
            <a:lvl1pPr algn="l">
              <a:defRPr sz="7000"/>
            </a:lvl1pPr>
          </a:lstStyle>
          <a:p>
            <a:r>
              <a:rPr lang="cs-CZ" dirty="0" smtClean="0"/>
              <a:t>Nadpis kapitoly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43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602D6-4797-4737-A88A-2738526A0186}" type="datetime1">
              <a:rPr lang="cs-CZ"/>
              <a:pPr>
                <a:defRPr/>
              </a:pPr>
              <a:t>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CC8B1-B0E7-44B1-AFA0-796B9F1F57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450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7E479-A51F-40A9-8EEC-58E44618CD7B}" type="datetime1">
              <a:rPr lang="cs-CZ"/>
              <a:pPr>
                <a:defRPr/>
              </a:pPr>
              <a:t>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7B1D7-64FB-43CE-9354-CD5725EF02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97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7F28B-D9A1-481A-8AD4-DB37585BEBF9}" type="datetime1">
              <a:rPr lang="cs-CZ"/>
              <a:pPr>
                <a:defRPr/>
              </a:pPr>
              <a:t>5.10.2021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C3566-541C-4A03-8A3D-97AB3F775B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0482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12871-15EF-4269-B087-240D3D7DF031}" type="datetime1">
              <a:rPr lang="cs-CZ"/>
              <a:pPr>
                <a:defRPr/>
              </a:pPr>
              <a:t>5.10.2021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C6612-9962-450F-8E69-BBA4ABBF5D1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405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0EFA2-47A7-489F-8E04-FA4E7F72C11C}" type="datetime1">
              <a:rPr lang="cs-CZ"/>
              <a:pPr>
                <a:defRPr/>
              </a:pPr>
              <a:t>5.10.2021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CC78B-5060-4484-9817-DA4CB58215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352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3BA96-3358-4EF4-A1E7-3999CFC2C249}" type="datetime1">
              <a:rPr lang="cs-CZ"/>
              <a:pPr>
                <a:defRPr/>
              </a:pPr>
              <a:t>5.10.2021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29AE3-E60C-4A99-8F2E-7E9167A41D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3298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515DC-E0D4-43D6-9EF5-9AAF81A7FCE0}" type="datetime1">
              <a:rPr lang="cs-CZ"/>
              <a:pPr>
                <a:defRPr/>
              </a:pPr>
              <a:t>5.10.2021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77634-5C04-4933-B43B-CDB8348617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107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C3A7D-3C80-4A43-97B6-D210D506B5E5}" type="datetime1">
              <a:rPr lang="cs-CZ"/>
              <a:pPr>
                <a:defRPr/>
              </a:pPr>
              <a:t>5.10.2021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A037A-2F6B-4DF5-9F03-70F33275B11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56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i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1B8AC9-BD00-43B3-A0DE-D3469B59C750}" type="datetime1">
              <a:rPr lang="cs-CZ"/>
              <a:pPr>
                <a:defRPr/>
              </a:pPr>
              <a:t>5.10.2021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i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E16E73-2153-4B11-B20F-C2A38B7558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vec.vsb.cz/export/sites/vec/.content/galerie-souboru/Desatero_tisk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pulair.sk/en/document-categories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vec.vsb.cz/cs/smokeman-zasahuje/kalendar-akci/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vec.vsb.cz/cs/smokeman-zasahuje/smokeman-vyucuje/" TargetMode="External"/><Relationship Id="rId2" Type="http://schemas.openxmlformats.org/officeDocument/2006/relationships/hyperlink" Target="https://www.populair.sk/en/document-categories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Hx7AQNuyz_E" TargetMode="External"/><Relationship Id="rId4" Type="http://schemas.openxmlformats.org/officeDocument/2006/relationships/hyperlink" Target="https://youtu.be/Hx7AQNuyz_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3"/>
          <p:cNvSpPr txBox="1">
            <a:spLocks noChangeArrowheads="1"/>
          </p:cNvSpPr>
          <p:nvPr/>
        </p:nvSpPr>
        <p:spPr bwMode="auto">
          <a:xfrm>
            <a:off x="99404" y="1124744"/>
            <a:ext cx="900974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3500" i="0" dirty="0" err="1" smtClean="0">
                <a:solidFill>
                  <a:schemeClr val="bg1"/>
                </a:solidFill>
                <a:latin typeface="Arial" charset="0"/>
              </a:rPr>
              <a:t>SMOKEMANovo</a:t>
            </a:r>
            <a:r>
              <a:rPr lang="cs-CZ" altLang="cs-CZ" sz="3500" i="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cs-CZ" altLang="cs-CZ" sz="3500" i="0" dirty="0">
                <a:solidFill>
                  <a:schemeClr val="bg1"/>
                </a:solidFill>
                <a:latin typeface="Arial" charset="0"/>
              </a:rPr>
              <a:t>desatero správného topiče</a:t>
            </a:r>
          </a:p>
        </p:txBody>
      </p:sp>
      <p:sp>
        <p:nvSpPr>
          <p:cNvPr id="2051" name="Rectangle 16"/>
          <p:cNvSpPr>
            <a:spLocks noChangeArrowheads="1"/>
          </p:cNvSpPr>
          <p:nvPr/>
        </p:nvSpPr>
        <p:spPr bwMode="auto">
          <a:xfrm>
            <a:off x="32276" y="4338659"/>
            <a:ext cx="4572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0" dirty="0">
                <a:solidFill>
                  <a:srgbClr val="17385F"/>
                </a:solidFill>
                <a:latin typeface="Arial" charset="0"/>
              </a:rPr>
              <a:t>Ing. Jirka </a:t>
            </a:r>
            <a:r>
              <a:rPr lang="cs-CZ" altLang="cs-CZ" sz="2000" b="1" i="0" dirty="0" smtClean="0">
                <a:solidFill>
                  <a:srgbClr val="17385F"/>
                </a:solidFill>
                <a:latin typeface="Arial" charset="0"/>
              </a:rPr>
              <a:t>SMOKEMAN Horák</a:t>
            </a:r>
            <a:r>
              <a:rPr lang="cs-CZ" altLang="cs-CZ" sz="2000" b="1" i="0" dirty="0">
                <a:solidFill>
                  <a:srgbClr val="17385F"/>
                </a:solidFill>
                <a:latin typeface="Arial" charset="0"/>
              </a:rPr>
              <a:t>, Ph.D. </a:t>
            </a:r>
          </a:p>
        </p:txBody>
      </p:sp>
      <p:sp>
        <p:nvSpPr>
          <p:cNvPr id="2053" name="Text Box 21"/>
          <p:cNvSpPr txBox="1">
            <a:spLocks noChangeArrowheads="1"/>
          </p:cNvSpPr>
          <p:nvPr/>
        </p:nvSpPr>
        <p:spPr bwMode="auto">
          <a:xfrm>
            <a:off x="323850" y="6381750"/>
            <a:ext cx="1511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i="0">
              <a:latin typeface="Arial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76548" y="2132856"/>
            <a:ext cx="432003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i="0" dirty="0" smtClean="0">
                <a:solidFill>
                  <a:schemeClr val="bg1"/>
                </a:solidFill>
                <a:latin typeface="Arial" charset="0"/>
              </a:rPr>
              <a:t>Videokonference </a:t>
            </a:r>
            <a:r>
              <a:rPr lang="cs-CZ" altLang="cs-CZ" i="0" dirty="0">
                <a:solidFill>
                  <a:schemeClr val="bg1"/>
                </a:solidFill>
                <a:latin typeface="Arial" charset="0"/>
              </a:rPr>
              <a:t>pro Střední Čechy o </a:t>
            </a:r>
            <a:r>
              <a:rPr lang="cs-CZ" altLang="cs-CZ" i="0" dirty="0" smtClean="0">
                <a:solidFill>
                  <a:schemeClr val="bg1"/>
                </a:solidFill>
                <a:latin typeface="Arial" charset="0"/>
              </a:rPr>
              <a:t>PZKO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i="0" dirty="0" smtClean="0">
                <a:solidFill>
                  <a:schemeClr val="bg1"/>
                </a:solidFill>
                <a:latin typeface="Arial" charset="0"/>
              </a:rPr>
              <a:t>5.10.2021</a:t>
            </a:r>
            <a:endParaRPr lang="cs-CZ" altLang="cs-CZ" i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442B4987-909C-4E0C-B755-2D35BA406C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9128" y="2419583"/>
            <a:ext cx="4374464" cy="3438043"/>
          </a:xfrm>
          <a:prstGeom prst="rect">
            <a:avLst/>
          </a:prstGeom>
        </p:spPr>
      </p:pic>
      <p:pic>
        <p:nvPicPr>
          <p:cNvPr id="9" name="Obrázok 5">
            <a:extLst>
              <a:ext uri="{FF2B5EF4-FFF2-40B4-BE49-F238E27FC236}">
                <a16:creationId xmlns="" xmlns:a16="http://schemas.microsoft.com/office/drawing/2014/main" id="{5DE2F5D9-1B50-467F-A464-9FE5D58853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15" y="4934962"/>
            <a:ext cx="2880322" cy="9399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Nadpis 1">
            <a:extLst>
              <a:ext uri="{FF2B5EF4-FFF2-40B4-BE49-F238E27FC236}">
                <a16:creationId xmlns="" xmlns:a16="http://schemas.microsoft.com/office/drawing/2014/main" id="{C66598BB-0522-4345-80D4-E60258A6644C}"/>
              </a:ext>
            </a:extLst>
          </p:cNvPr>
          <p:cNvSpPr txBox="1">
            <a:spLocks/>
          </p:cNvSpPr>
          <p:nvPr/>
        </p:nvSpPr>
        <p:spPr>
          <a:xfrm>
            <a:off x="176548" y="5949280"/>
            <a:ext cx="8501468" cy="13483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A28E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sk-SK" sz="2800" dirty="0">
                <a:solidFill>
                  <a:schemeClr val="tx1"/>
                </a:solidFill>
              </a:rPr>
              <a:t>Projekt LIFE IP - Zlepšení kvality </a:t>
            </a:r>
            <a:r>
              <a:rPr lang="sk-SK" sz="2800" dirty="0" smtClean="0">
                <a:solidFill>
                  <a:schemeClr val="tx1"/>
                </a:solidFill>
              </a:rPr>
              <a:t>ovzduší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39750" y="2133600"/>
            <a:ext cx="8353425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3200" b="1" i="0" dirty="0">
                <a:solidFill>
                  <a:schemeClr val="bg1"/>
                </a:solidFill>
              </a:rPr>
              <a:t> Co / kdo je typický produkt socializmu, ostravská náplava, jsem vyučený horník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3200" b="1" i="0" dirty="0">
                <a:solidFill>
                  <a:schemeClr val="bg1"/>
                </a:solidFill>
              </a:rPr>
              <a:t> Přístup nevěřícího Tomáše – pokud svou sondu nevložím do Tvého komínu, nevěřím co z něj </a:t>
            </a:r>
            <a:r>
              <a:rPr lang="cs-CZ" altLang="cs-CZ" sz="3200" b="1" i="0" dirty="0" smtClean="0">
                <a:solidFill>
                  <a:schemeClr val="bg1"/>
                </a:solidFill>
              </a:rPr>
              <a:t>jde</a:t>
            </a:r>
            <a:endParaRPr lang="cs-CZ" altLang="cs-CZ" sz="2400" b="1" i="0" dirty="0">
              <a:solidFill>
                <a:srgbClr val="17385F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68313" y="6453188"/>
            <a:ext cx="1295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4571577-87C1-4235-AE64-7EB7522BE79E}" type="slidenum">
              <a:rPr lang="cs-CZ" altLang="cs-CZ" sz="1500" b="1" i="0">
                <a:solidFill>
                  <a:srgbClr val="969696"/>
                </a:solidFill>
              </a:rPr>
              <a:pPr eaLnBrk="1" hangingPunct="1">
                <a:spcBef>
                  <a:spcPct val="50000"/>
                </a:spcBef>
              </a:pPr>
              <a:t>10</a:t>
            </a:fld>
            <a:r>
              <a:rPr lang="cs-CZ" altLang="cs-CZ" sz="1500" b="1" i="0">
                <a:solidFill>
                  <a:srgbClr val="969696"/>
                </a:solidFill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52472"/>
            <a:ext cx="5256584" cy="700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46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07504" y="1988840"/>
            <a:ext cx="9043392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 smtClean="0">
                <a:solidFill>
                  <a:srgbClr val="17385F"/>
                </a:solidFill>
                <a:latin typeface="Arial" charset="0"/>
              </a:rPr>
              <a:t>Konfucius řekl: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cs-CZ" altLang="cs-CZ" sz="2800" b="1" i="0" u="sng" dirty="0">
              <a:solidFill>
                <a:srgbClr val="17385F"/>
              </a:solidFill>
              <a:latin typeface="Arial" charset="0"/>
            </a:endParaRP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AutoNum type="arabicParenR"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 „Co slyším, to zapomenu. Co vidím, si pamatuji. Co si vyzkouším, tomu rozumím.“</a:t>
            </a:r>
            <a:endParaRPr lang="cs-CZ" altLang="cs-CZ" sz="2600" i="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26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8734-D0B4-45A5-9743-44EE14F9BF4A}" type="slidenum">
              <a:rPr lang="cs-CZ" smtClean="0"/>
              <a:t>12</a:t>
            </a:fld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V:\Zkušebna\2013 Projekty ZKUŠEBNA\2019 dotace MSK měření kotlů v domácnostech\prezentace MSK\01 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5441" cy="661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7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-577850" y="1517650"/>
            <a:ext cx="9471025" cy="36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>
                <a:solidFill>
                  <a:srgbClr val="17385F"/>
                </a:solidFill>
                <a:latin typeface="Arial" charset="0"/>
              </a:rPr>
              <a:t>Co nejvíce ovlivní Tvůj kouř a také účinnost?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cs-CZ" altLang="cs-CZ" sz="2800" b="1" i="0" u="sng" dirty="0">
              <a:solidFill>
                <a:srgbClr val="17385F"/>
              </a:solidFill>
              <a:latin typeface="Arial" charset="0"/>
            </a:endParaRP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800" i="0" dirty="0">
                <a:solidFill>
                  <a:srgbClr val="17385F"/>
                </a:solidFill>
                <a:latin typeface="Arial" charset="0"/>
              </a:rPr>
              <a:t>1)</a:t>
            </a:r>
            <a:r>
              <a:rPr lang="cs-CZ" altLang="cs-CZ" sz="2800" i="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cs-CZ" sz="2800" i="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cs-CZ" altLang="cs-CZ" sz="2800" i="0" dirty="0">
                <a:solidFill>
                  <a:schemeClr val="bg1"/>
                </a:solidFill>
                <a:latin typeface="Arial" charset="0"/>
              </a:rPr>
              <a:t>v čem spalujeme? (typ spalovacího zařízení)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800" i="0" dirty="0">
                <a:solidFill>
                  <a:srgbClr val="17385F"/>
                </a:solidFill>
                <a:latin typeface="Arial" charset="0"/>
              </a:rPr>
              <a:t>2)</a:t>
            </a:r>
            <a:r>
              <a:rPr lang="cs-CZ" altLang="cs-CZ" sz="2800" i="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cs-CZ" sz="2800" i="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cs-CZ" altLang="cs-CZ" sz="2800" i="0" dirty="0">
                <a:solidFill>
                  <a:schemeClr val="bg1"/>
                </a:solidFill>
                <a:latin typeface="Arial" charset="0"/>
              </a:rPr>
              <a:t>co spalujeme? (druh paliva)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800" i="0" dirty="0">
                <a:solidFill>
                  <a:srgbClr val="17385F"/>
                </a:solidFill>
                <a:latin typeface="Arial" charset="0"/>
              </a:rPr>
              <a:t>3)</a:t>
            </a:r>
            <a:r>
              <a:rPr lang="cs-CZ" altLang="cs-CZ" sz="2800" i="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cs-CZ" sz="2800" i="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cs-CZ" altLang="cs-CZ" sz="2800" i="0" dirty="0">
                <a:solidFill>
                  <a:schemeClr val="bg1"/>
                </a:solidFill>
                <a:latin typeface="Arial" charset="0"/>
              </a:rPr>
              <a:t>kdo topí? (kvalita obsluhy, dušení, snížený výkon)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800" i="0" dirty="0">
                <a:solidFill>
                  <a:srgbClr val="17385F"/>
                </a:solidFill>
                <a:latin typeface="Arial" charset="0"/>
              </a:rPr>
              <a:t>4)</a:t>
            </a:r>
            <a:r>
              <a:rPr lang="cs-CZ" altLang="cs-CZ" sz="2800" i="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cs-CZ" sz="2800" i="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cs-CZ" altLang="cs-CZ" sz="2800" i="0" dirty="0">
                <a:solidFill>
                  <a:schemeClr val="bg1"/>
                </a:solidFill>
                <a:latin typeface="Arial" charset="0"/>
              </a:rPr>
              <a:t>instalace plus jak se o zařízení a komín staráme </a:t>
            </a:r>
            <a:endParaRPr lang="en-US" altLang="cs-CZ" sz="2800" i="0" dirty="0">
              <a:solidFill>
                <a:schemeClr val="bg1"/>
              </a:solidFill>
              <a:latin typeface="Arial" charset="0"/>
            </a:endParaRP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cs-CZ" sz="2800" i="0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cs-CZ" altLang="cs-CZ" sz="2800" i="0" dirty="0">
                <a:solidFill>
                  <a:schemeClr val="bg1"/>
                </a:solidFill>
                <a:latin typeface="Arial" charset="0"/>
              </a:rPr>
              <a:t>(dimenzování výkonu, teplota zpátečky, údržba)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" y="188640"/>
            <a:ext cx="9144000" cy="659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66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3350" y="1116"/>
            <a:ext cx="4771938" cy="685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52" y="0"/>
            <a:ext cx="9408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94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-612775" y="1412776"/>
            <a:ext cx="9756775" cy="102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>
                <a:solidFill>
                  <a:srgbClr val="17385F"/>
                </a:solidFill>
                <a:latin typeface="Arial" charset="0"/>
              </a:rPr>
              <a:t>Desatero správného topiče</a:t>
            </a: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600" i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569" y="22393"/>
            <a:ext cx="9286569" cy="666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-612775" y="1412776"/>
            <a:ext cx="9756775" cy="5024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>
                <a:solidFill>
                  <a:srgbClr val="17385F"/>
                </a:solidFill>
                <a:latin typeface="Arial" charset="0"/>
              </a:rPr>
              <a:t>Desatero správného topiče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AutoNum type="arabicParenR"/>
            </a:pPr>
            <a:r>
              <a:rPr lang="cs-CZ" altLang="cs-CZ" sz="2600" i="0" dirty="0">
                <a:solidFill>
                  <a:schemeClr val="bg1"/>
                </a:solidFill>
                <a:latin typeface="Arial" charset="0"/>
              </a:rPr>
              <a:t> nebuď lhostejný k sobě ani ke svému okolí, zajímej se o to, co jde z Tvého komína</a:t>
            </a: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600" i="0" dirty="0">
              <a:solidFill>
                <a:schemeClr val="bg1"/>
              </a:solidFill>
              <a:latin typeface="Arial" charset="0"/>
            </a:endParaRP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Lhostejnost je jed společnosti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Osobní svoboda končí tam kde začíná svoboda toho druhého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Kouř nerespektuje hranice, stejně jako lýkožrout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Výchova, represe</a:t>
            </a:r>
            <a:endParaRPr lang="cs-CZ" altLang="cs-CZ" sz="2600" i="0" dirty="0">
              <a:solidFill>
                <a:schemeClr val="bg1"/>
              </a:solidFill>
              <a:latin typeface="Arial" charset="0"/>
            </a:endParaRP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600" i="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-612775" y="908720"/>
            <a:ext cx="9756775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>
                <a:solidFill>
                  <a:srgbClr val="17385F"/>
                </a:solidFill>
                <a:latin typeface="Arial" charset="0"/>
              </a:rPr>
              <a:t>Desatero správného </a:t>
            </a:r>
            <a:r>
              <a:rPr lang="cs-CZ" altLang="cs-CZ" sz="2800" b="1" i="0" u="sng" dirty="0" smtClean="0">
                <a:solidFill>
                  <a:srgbClr val="17385F"/>
                </a:solidFill>
                <a:latin typeface="Arial" charset="0"/>
              </a:rPr>
              <a:t>topiče</a:t>
            </a: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2) suš dřevo minimálně jeden až dva roky - více se ohřeješ a bude z toho méně kouře</a:t>
            </a: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600" i="0" dirty="0">
              <a:solidFill>
                <a:schemeClr val="bg1"/>
              </a:solidFill>
              <a:latin typeface="Arial" charset="0"/>
            </a:endParaRP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600" i="0" dirty="0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" y="116632"/>
            <a:ext cx="9151197" cy="625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30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ChangeArrowheads="1"/>
          </p:cNvSpPr>
          <p:nvPr/>
        </p:nvSpPr>
        <p:spPr bwMode="auto">
          <a:xfrm>
            <a:off x="649288" y="2133600"/>
            <a:ext cx="8243887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>
              <a:lnSpc>
                <a:spcPct val="130000"/>
              </a:lnSpc>
            </a:pPr>
            <a:endParaRPr lang="cs-CZ" altLang="cs-CZ" sz="2000" i="0">
              <a:solidFill>
                <a:schemeClr val="bg1"/>
              </a:solidFill>
              <a:latin typeface="Arial" charset="0"/>
            </a:endParaRPr>
          </a:p>
          <a:p>
            <a:pPr lvl="2"/>
            <a:endParaRPr lang="cs-CZ" altLang="cs-CZ" sz="2800" i="0">
              <a:solidFill>
                <a:schemeClr val="bg1"/>
              </a:solidFill>
              <a:latin typeface="Arial" charset="0"/>
            </a:endParaRPr>
          </a:p>
          <a:p>
            <a:pPr lvl="2"/>
            <a:endParaRPr lang="cs-CZ" altLang="cs-CZ" sz="2800" i="0">
              <a:solidFill>
                <a:schemeClr val="bg1"/>
              </a:solidFill>
              <a:latin typeface="Arial" charset="0"/>
            </a:endParaRPr>
          </a:p>
          <a:p>
            <a:pPr lvl="2"/>
            <a:endParaRPr lang="cs-CZ" altLang="cs-CZ" sz="2800" i="0">
              <a:solidFill>
                <a:schemeClr val="bg1"/>
              </a:solidFill>
              <a:latin typeface="Arial" charset="0"/>
            </a:endParaRPr>
          </a:p>
          <a:p>
            <a:pPr lvl="2"/>
            <a:endParaRPr lang="cs-CZ" altLang="cs-CZ" sz="2800" i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93219" name="Rectangle 3"/>
          <p:cNvSpPr>
            <a:spLocks noChangeArrowheads="1"/>
          </p:cNvSpPr>
          <p:nvPr/>
        </p:nvSpPr>
        <p:spPr bwMode="auto">
          <a:xfrm>
            <a:off x="468313" y="1844675"/>
            <a:ext cx="8424862" cy="369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>
              <a:lnSpc>
                <a:spcPct val="155000"/>
              </a:lnSpc>
              <a:buFontTx/>
              <a:buChar char="•"/>
            </a:pPr>
            <a:endParaRPr lang="cs-CZ" altLang="cs-CZ" sz="2000" i="0" dirty="0">
              <a:solidFill>
                <a:srgbClr val="1C4372"/>
              </a:solidFill>
              <a:latin typeface="Arial" charset="0"/>
            </a:endParaRPr>
          </a:p>
          <a:p>
            <a:pPr lvl="2">
              <a:lnSpc>
                <a:spcPct val="155000"/>
              </a:lnSpc>
            </a:pPr>
            <a:endParaRPr lang="cs-CZ" altLang="cs-CZ" sz="2000" i="0" dirty="0">
              <a:solidFill>
                <a:schemeClr val="bg1"/>
              </a:solidFill>
              <a:latin typeface="Arial" charset="0"/>
            </a:endParaRPr>
          </a:p>
          <a:p>
            <a:pPr lvl="2">
              <a:lnSpc>
                <a:spcPct val="155000"/>
              </a:lnSpc>
            </a:pPr>
            <a:endParaRPr lang="cs-CZ" altLang="cs-CZ" sz="2000" i="0" dirty="0">
              <a:solidFill>
                <a:srgbClr val="1C4372"/>
              </a:solidFill>
              <a:latin typeface="Arial" charset="0"/>
            </a:endParaRPr>
          </a:p>
          <a:p>
            <a:pPr lvl="2">
              <a:lnSpc>
                <a:spcPct val="155000"/>
              </a:lnSpc>
              <a:buFontTx/>
              <a:buChar char="•"/>
            </a:pPr>
            <a:endParaRPr lang="pl-PL" altLang="cs-CZ" sz="2000" b="1" i="0" dirty="0">
              <a:solidFill>
                <a:srgbClr val="1C4372"/>
              </a:solidFill>
              <a:latin typeface="Arial" charset="0"/>
            </a:endParaRPr>
          </a:p>
          <a:p>
            <a:pPr lvl="2"/>
            <a:endParaRPr lang="cs-CZ" altLang="cs-CZ" sz="2800" i="0" dirty="0">
              <a:solidFill>
                <a:srgbClr val="1C4372"/>
              </a:solidFill>
              <a:latin typeface="Arial" charset="0"/>
            </a:endParaRPr>
          </a:p>
          <a:p>
            <a:pPr lvl="2"/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  <a:p>
            <a:pPr lvl="2"/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  <a:p>
            <a:pPr lvl="2"/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93220" name="Rectangle 4"/>
          <p:cNvSpPr>
            <a:spLocks noChangeArrowheads="1"/>
          </p:cNvSpPr>
          <p:nvPr/>
        </p:nvSpPr>
        <p:spPr bwMode="auto">
          <a:xfrm>
            <a:off x="1430843" y="935365"/>
            <a:ext cx="64604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2800" b="1" i="0" dirty="0" smtClean="0">
                <a:solidFill>
                  <a:schemeClr val="bg1"/>
                </a:solidFill>
              </a:rPr>
              <a:t>Jak si doma stanovit vlhkost dřeva </a:t>
            </a:r>
            <a:r>
              <a:rPr lang="cs-CZ" altLang="cs-CZ" sz="2800" b="1" i="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34" y="1501633"/>
            <a:ext cx="6984777" cy="468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20854" y="3213100"/>
            <a:ext cx="8280400" cy="2973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buFontTx/>
              <a:buChar char="•"/>
            </a:pPr>
            <a:r>
              <a:rPr lang="cs-CZ" altLang="cs-CZ" b="1" i="0" dirty="0">
                <a:solidFill>
                  <a:schemeClr val="bg1"/>
                </a:solidFill>
              </a:rPr>
              <a:t> připravit třísky a nebo špalek</a:t>
            </a:r>
            <a:endParaRPr lang="cs-CZ" altLang="cs-CZ" b="1" i="0" dirty="0">
              <a:solidFill>
                <a:srgbClr val="1C4372"/>
              </a:solidFill>
            </a:endParaRPr>
          </a:p>
          <a:p>
            <a:pPr>
              <a:lnSpc>
                <a:spcPct val="130000"/>
              </a:lnSpc>
              <a:buFontTx/>
              <a:buChar char="•"/>
            </a:pPr>
            <a:r>
              <a:rPr lang="cs-CZ" altLang="cs-CZ" b="1" i="0" dirty="0">
                <a:solidFill>
                  <a:schemeClr val="bg1"/>
                </a:solidFill>
              </a:rPr>
              <a:t> zvážit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cs-CZ" altLang="cs-CZ" b="1" i="0" dirty="0">
                <a:solidFill>
                  <a:schemeClr val="bg1"/>
                </a:solidFill>
              </a:rPr>
              <a:t> usušit 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cs-CZ" altLang="cs-CZ" b="1" i="0" dirty="0">
                <a:solidFill>
                  <a:schemeClr val="bg1"/>
                </a:solidFill>
              </a:rPr>
              <a:t> zvážit 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cs-CZ" altLang="cs-CZ" b="1" i="0" dirty="0">
                <a:solidFill>
                  <a:schemeClr val="bg1"/>
                </a:solidFill>
              </a:rPr>
              <a:t> </a:t>
            </a:r>
            <a:r>
              <a:rPr lang="cs-CZ" altLang="cs-CZ" b="1" i="0" dirty="0" smtClean="0">
                <a:solidFill>
                  <a:schemeClr val="bg1"/>
                </a:solidFill>
              </a:rPr>
              <a:t>vypočítat</a:t>
            </a:r>
          </a:p>
          <a:p>
            <a:pPr>
              <a:lnSpc>
                <a:spcPct val="130000"/>
              </a:lnSpc>
              <a:buFontTx/>
              <a:buChar char="•"/>
            </a:pPr>
            <a:endParaRPr lang="cs-CZ" altLang="cs-CZ" b="1" i="0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  <a:buFontTx/>
              <a:buChar char="•"/>
            </a:pPr>
            <a:r>
              <a:rPr lang="cs-CZ" altLang="cs-CZ" b="1" i="0" dirty="0" smtClean="0">
                <a:solidFill>
                  <a:schemeClr val="bg1"/>
                </a:solidFill>
              </a:rPr>
              <a:t> Viz </a:t>
            </a:r>
            <a:r>
              <a:rPr lang="cs-CZ" altLang="cs-CZ" b="1" i="0" dirty="0">
                <a:solidFill>
                  <a:schemeClr val="bg1"/>
                </a:solidFill>
              </a:rPr>
              <a:t>http://</a:t>
            </a:r>
            <a:r>
              <a:rPr lang="cs-CZ" altLang="cs-CZ" b="1" i="0" dirty="0" smtClean="0">
                <a:solidFill>
                  <a:schemeClr val="bg1"/>
                </a:solidFill>
              </a:rPr>
              <a:t>vec.vsb.cz/smokeman </a:t>
            </a:r>
            <a:endParaRPr lang="cs-CZ" altLang="cs-CZ" b="1" i="0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  <a:buFontTx/>
              <a:buChar char="•"/>
            </a:pPr>
            <a:endParaRPr lang="cs-CZ" altLang="cs-CZ" b="1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41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47150" y="1052736"/>
            <a:ext cx="8689346" cy="527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Jaký je můj cíl?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b="1" i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aby jste na konci prezentace věděli:</a:t>
            </a:r>
          </a:p>
          <a:p>
            <a:pPr lvl="1"/>
            <a:r>
              <a:rPr lang="cs-CZ" alt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že „jen“ čtyři věci ovlivní kvalitu spalování pevných paliv</a:t>
            </a:r>
          </a:p>
          <a:p>
            <a:pPr lvl="1"/>
            <a:r>
              <a:rPr lang="cs-CZ" alt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 je a kde najdete </a:t>
            </a:r>
            <a:r>
              <a:rPr lang="cs-CZ" altLang="cs-CZ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SMOKEMANovo</a:t>
            </a:r>
            <a:r>
              <a:rPr lang="cs-CZ" alt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desatero správného topiče</a:t>
            </a:r>
          </a:p>
          <a:p>
            <a:pPr lvl="1"/>
            <a:r>
              <a:rPr lang="cs-CZ" alt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který bod je nejdůležitější</a:t>
            </a:r>
          </a:p>
          <a:p>
            <a:pPr lvl="1"/>
            <a:r>
              <a:rPr lang="cs-CZ" altLang="cs-CZ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že žádné univerzální, správné a jednoduché řešení neexistuje – je to individuální</a:t>
            </a:r>
            <a:endParaRPr lang="cs-CZ" alt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cs-CZ" sz="24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468313" y="6453188"/>
            <a:ext cx="1295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35CF4833-4381-48D8-B3E3-C08C6AC2341F}" type="slidenum">
              <a:rPr lang="cs-CZ" altLang="cs-CZ" sz="1500" b="1" i="0">
                <a:solidFill>
                  <a:srgbClr val="969696"/>
                </a:solidFill>
                <a:latin typeface="Arial" charset="0"/>
              </a:rPr>
              <a:pPr eaLnBrk="1" hangingPunct="1">
                <a:spcBef>
                  <a:spcPct val="50000"/>
                </a:spcBef>
                <a:buFontTx/>
                <a:buNone/>
              </a:pPr>
              <a:t>2</a:t>
            </a:fld>
            <a:endParaRPr lang="cs-CZ" altLang="cs-CZ" sz="1500" b="1" i="0">
              <a:solidFill>
                <a:srgbClr val="96969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15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ChangeArrowheads="1"/>
          </p:cNvSpPr>
          <p:nvPr/>
        </p:nvSpPr>
        <p:spPr bwMode="auto">
          <a:xfrm>
            <a:off x="649288" y="2133600"/>
            <a:ext cx="8243887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>
              <a:lnSpc>
                <a:spcPct val="130000"/>
              </a:lnSpc>
            </a:pPr>
            <a:endParaRPr lang="cs-CZ" altLang="cs-CZ" sz="2000" i="0">
              <a:solidFill>
                <a:schemeClr val="bg1"/>
              </a:solidFill>
              <a:latin typeface="Arial" charset="0"/>
            </a:endParaRPr>
          </a:p>
          <a:p>
            <a:pPr lvl="2"/>
            <a:endParaRPr lang="cs-CZ" altLang="cs-CZ" sz="2800" i="0">
              <a:solidFill>
                <a:schemeClr val="bg1"/>
              </a:solidFill>
              <a:latin typeface="Arial" charset="0"/>
            </a:endParaRPr>
          </a:p>
          <a:p>
            <a:pPr lvl="2"/>
            <a:endParaRPr lang="cs-CZ" altLang="cs-CZ" sz="2800" i="0">
              <a:solidFill>
                <a:schemeClr val="bg1"/>
              </a:solidFill>
              <a:latin typeface="Arial" charset="0"/>
            </a:endParaRPr>
          </a:p>
          <a:p>
            <a:pPr lvl="2"/>
            <a:endParaRPr lang="cs-CZ" altLang="cs-CZ" sz="2800" i="0">
              <a:solidFill>
                <a:schemeClr val="bg1"/>
              </a:solidFill>
              <a:latin typeface="Arial" charset="0"/>
            </a:endParaRPr>
          </a:p>
          <a:p>
            <a:pPr lvl="2"/>
            <a:endParaRPr lang="cs-CZ" altLang="cs-CZ" sz="2800" i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93219" name="Rectangle 3"/>
          <p:cNvSpPr>
            <a:spLocks noChangeArrowheads="1"/>
          </p:cNvSpPr>
          <p:nvPr/>
        </p:nvSpPr>
        <p:spPr bwMode="auto">
          <a:xfrm>
            <a:off x="468313" y="1844675"/>
            <a:ext cx="8424862" cy="369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>
              <a:lnSpc>
                <a:spcPct val="155000"/>
              </a:lnSpc>
              <a:buFontTx/>
              <a:buChar char="•"/>
            </a:pPr>
            <a:endParaRPr lang="cs-CZ" altLang="cs-CZ" sz="2000" i="0" dirty="0">
              <a:solidFill>
                <a:srgbClr val="1C4372"/>
              </a:solidFill>
              <a:latin typeface="Arial" charset="0"/>
            </a:endParaRPr>
          </a:p>
          <a:p>
            <a:pPr lvl="2">
              <a:lnSpc>
                <a:spcPct val="155000"/>
              </a:lnSpc>
            </a:pPr>
            <a:endParaRPr lang="cs-CZ" altLang="cs-CZ" sz="2000" i="0" dirty="0">
              <a:solidFill>
                <a:schemeClr val="bg1"/>
              </a:solidFill>
              <a:latin typeface="Arial" charset="0"/>
            </a:endParaRPr>
          </a:p>
          <a:p>
            <a:pPr lvl="2">
              <a:lnSpc>
                <a:spcPct val="155000"/>
              </a:lnSpc>
            </a:pPr>
            <a:endParaRPr lang="cs-CZ" altLang="cs-CZ" sz="2000" i="0" dirty="0">
              <a:solidFill>
                <a:srgbClr val="1C4372"/>
              </a:solidFill>
              <a:latin typeface="Arial" charset="0"/>
            </a:endParaRPr>
          </a:p>
          <a:p>
            <a:pPr lvl="2">
              <a:lnSpc>
                <a:spcPct val="155000"/>
              </a:lnSpc>
              <a:buFontTx/>
              <a:buChar char="•"/>
            </a:pPr>
            <a:endParaRPr lang="pl-PL" altLang="cs-CZ" sz="2000" b="1" i="0" dirty="0">
              <a:solidFill>
                <a:srgbClr val="1C4372"/>
              </a:solidFill>
              <a:latin typeface="Arial" charset="0"/>
            </a:endParaRPr>
          </a:p>
          <a:p>
            <a:pPr lvl="2"/>
            <a:endParaRPr lang="cs-CZ" altLang="cs-CZ" sz="2800" i="0" dirty="0">
              <a:solidFill>
                <a:srgbClr val="1C4372"/>
              </a:solidFill>
              <a:latin typeface="Arial" charset="0"/>
            </a:endParaRPr>
          </a:p>
          <a:p>
            <a:pPr lvl="2"/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  <a:p>
            <a:pPr lvl="2"/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  <a:p>
            <a:pPr lvl="2"/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0" y="116632"/>
            <a:ext cx="9127650" cy="661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50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-612775" y="908720"/>
            <a:ext cx="9756775" cy="352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>
                <a:solidFill>
                  <a:srgbClr val="17385F"/>
                </a:solidFill>
                <a:latin typeface="Arial" charset="0"/>
              </a:rPr>
              <a:t>Desatero správného </a:t>
            </a:r>
            <a:r>
              <a:rPr lang="cs-CZ" altLang="cs-CZ" sz="2800" b="1" i="0" u="sng" dirty="0" smtClean="0">
                <a:solidFill>
                  <a:srgbClr val="17385F"/>
                </a:solidFill>
                <a:latin typeface="Arial" charset="0"/>
              </a:rPr>
              <a:t>topiče</a:t>
            </a: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3) nespaluj odpadky</a:t>
            </a: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600" i="0" dirty="0">
              <a:solidFill>
                <a:schemeClr val="bg1"/>
              </a:solidFill>
              <a:latin typeface="Arial" charset="0"/>
            </a:endParaRP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Hoří odpadky?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Ohřejeme se při tom?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Umíme dobře spálit odpadky</a:t>
            </a: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 v malém zařízení?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3408362" cy="5111750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30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13"/>
            <a:ext cx="9252520" cy="671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62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-612775" y="908720"/>
            <a:ext cx="9756775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>
                <a:solidFill>
                  <a:srgbClr val="17385F"/>
                </a:solidFill>
                <a:latin typeface="Arial" charset="0"/>
              </a:rPr>
              <a:t>Desatero správného </a:t>
            </a:r>
            <a:r>
              <a:rPr lang="cs-CZ" altLang="cs-CZ" sz="2800" b="1" i="0" u="sng" dirty="0" smtClean="0">
                <a:solidFill>
                  <a:srgbClr val="17385F"/>
                </a:solidFill>
                <a:latin typeface="Arial" charset="0"/>
              </a:rPr>
              <a:t>topiče</a:t>
            </a: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4) nastav regulační klapky tak, aby vzduch mohl k palivu, oheň nedus</a:t>
            </a: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600" i="0" dirty="0">
              <a:solidFill>
                <a:schemeClr val="bg1"/>
              </a:solidFill>
              <a:latin typeface="Arial" charset="0"/>
            </a:endParaRP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Oheň potřebuje vzduch, 5m</a:t>
            </a:r>
            <a:r>
              <a:rPr lang="cs-CZ" altLang="cs-CZ" sz="2600" i="0" baseline="30000" dirty="0" smtClean="0">
                <a:solidFill>
                  <a:schemeClr val="bg1"/>
                </a:solidFill>
                <a:latin typeface="Arial" charset="0"/>
              </a:rPr>
              <a:t>3</a:t>
            </a: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 na kg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Muž a žena (hořlavina a okysličovadlo) – pokud se k sobě nedostanou, tak nemohou </a:t>
            </a:r>
            <a:r>
              <a:rPr lang="cs-CZ" altLang="cs-CZ" sz="2600" i="0" dirty="0" err="1" smtClean="0">
                <a:solidFill>
                  <a:schemeClr val="bg1"/>
                </a:solidFill>
                <a:latin typeface="Arial" charset="0"/>
              </a:rPr>
              <a:t>zreagovat</a:t>
            </a:r>
            <a:endParaRPr lang="cs-CZ" altLang="cs-CZ" sz="2600" i="0" dirty="0" smtClean="0">
              <a:solidFill>
                <a:schemeClr val="bg1"/>
              </a:solidFill>
              <a:latin typeface="Arial" charset="0"/>
            </a:endParaRP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Jdu spát = naložím a zavřu přívod vzduchu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Hodně vzduchu je také špatně</a:t>
            </a:r>
          </a:p>
        </p:txBody>
      </p:sp>
    </p:spTree>
    <p:extLst>
      <p:ext uri="{BB962C8B-B14F-4D97-AF65-F5344CB8AC3E}">
        <p14:creationId xmlns:p14="http://schemas.microsoft.com/office/powerpoint/2010/main" val="422030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-612775" y="908720"/>
            <a:ext cx="9756775" cy="548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>
                <a:solidFill>
                  <a:srgbClr val="17385F"/>
                </a:solidFill>
                <a:latin typeface="Arial" charset="0"/>
              </a:rPr>
              <a:t>Desatero správného </a:t>
            </a:r>
            <a:r>
              <a:rPr lang="cs-CZ" altLang="cs-CZ" sz="2800" b="1" i="0" u="sng" dirty="0" smtClean="0">
                <a:solidFill>
                  <a:srgbClr val="17385F"/>
                </a:solidFill>
                <a:latin typeface="Arial" charset="0"/>
              </a:rPr>
              <a:t>topiče</a:t>
            </a: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cs-CZ" altLang="cs-CZ" sz="2600" i="0" dirty="0" smtClean="0">
                <a:solidFill>
                  <a:schemeClr val="bg1"/>
                </a:solidFill>
                <a:latin typeface="Arial" charset="0"/>
              </a:rPr>
              <a:t>5) přikládej častěji menší dávku paliva než jednu velkou dávku za dlouhý čas (neplatí pro automaty a zplyňovací kotle)</a:t>
            </a: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600" i="0" dirty="0">
              <a:solidFill>
                <a:schemeClr val="bg1"/>
              </a:solidFill>
              <a:latin typeface="Arial" charset="0"/>
            </a:endParaRP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600" i="0" dirty="0" smtClean="0">
              <a:solidFill>
                <a:schemeClr val="bg1"/>
              </a:solidFill>
              <a:latin typeface="Arial" charset="0"/>
            </a:endParaRP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600" i="0" dirty="0">
              <a:solidFill>
                <a:schemeClr val="bg1"/>
              </a:solidFill>
              <a:latin typeface="Arial" charset="0"/>
            </a:endParaRP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600" i="0" dirty="0" smtClean="0">
              <a:solidFill>
                <a:schemeClr val="bg1"/>
              </a:solidFill>
              <a:latin typeface="Arial" charset="0"/>
            </a:endParaRP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600" i="0" dirty="0">
              <a:solidFill>
                <a:schemeClr val="bg1"/>
              </a:solidFill>
              <a:latin typeface="Arial" charset="0"/>
            </a:endParaRP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600" i="0" dirty="0" smtClean="0">
              <a:solidFill>
                <a:schemeClr val="bg1"/>
              </a:solidFill>
              <a:latin typeface="Arial" charset="0"/>
            </a:endParaRP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cs-CZ" altLang="cs-CZ" i="0" dirty="0" smtClean="0">
                <a:solidFill>
                  <a:schemeClr val="bg1"/>
                </a:solidFill>
                <a:latin typeface="Arial" charset="0"/>
              </a:rPr>
              <a:t>Základní rozdíl mezi starým a novým kotlem, kolik paliva hoří</a:t>
            </a:r>
            <a:endParaRPr lang="cs-CZ" altLang="cs-CZ" i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7" y="3215326"/>
            <a:ext cx="4406949" cy="227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26" y="3215326"/>
            <a:ext cx="4615879" cy="230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30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-612775" y="1004888"/>
            <a:ext cx="9756775" cy="3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>
                <a:solidFill>
                  <a:srgbClr val="17385F"/>
                </a:solidFill>
                <a:latin typeface="Arial" charset="0"/>
              </a:rPr>
              <a:t>Desatero správného topiče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cs-CZ" altLang="cs-CZ" sz="2800" b="1" i="0" u="sng" dirty="0">
              <a:solidFill>
                <a:srgbClr val="17385F"/>
              </a:solidFill>
              <a:latin typeface="Arial" charset="0"/>
            </a:endParaRP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cs-CZ" altLang="cs-CZ" sz="2800" i="0" dirty="0">
                <a:solidFill>
                  <a:schemeClr val="bg1"/>
                </a:solidFill>
                <a:latin typeface="Arial" charset="0"/>
              </a:rPr>
              <a:t>6</a:t>
            </a: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) pravidelně </a:t>
            </a:r>
            <a:r>
              <a:rPr lang="cs-CZ" altLang="cs-CZ" sz="2800" i="0" dirty="0">
                <a:solidFill>
                  <a:schemeClr val="bg1"/>
                </a:solidFill>
                <a:latin typeface="Arial" charset="0"/>
              </a:rPr>
              <a:t>čisti kotel a komín</a:t>
            </a: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Komín bezpečnost – vyhoření sazí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Výměník – komínová ztráta</a:t>
            </a: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také pro moderní kotle</a:t>
            </a:r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" name="Obrázek 11" descr="DSC0073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96752"/>
            <a:ext cx="2592388" cy="34559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DSCF76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09047"/>
            <a:ext cx="6182416" cy="458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07437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-612775" y="1004888"/>
            <a:ext cx="9865295" cy="580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>
                <a:solidFill>
                  <a:srgbClr val="17385F"/>
                </a:solidFill>
                <a:latin typeface="Arial" charset="0"/>
              </a:rPr>
              <a:t>Desatero správného topiče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cs-CZ" altLang="cs-CZ" sz="2800" b="1" i="0" u="sng" dirty="0">
              <a:solidFill>
                <a:srgbClr val="17385F"/>
              </a:solidFill>
              <a:latin typeface="Arial" charset="0"/>
            </a:endParaRP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7) dle </a:t>
            </a:r>
            <a:r>
              <a:rPr lang="cs-CZ" altLang="cs-CZ" sz="2800" i="0" dirty="0">
                <a:solidFill>
                  <a:schemeClr val="bg1"/>
                </a:solidFill>
                <a:latin typeface="Arial" charset="0"/>
              </a:rPr>
              <a:t>svých možností používej moderní kotel či </a:t>
            </a: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kamna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Moderní znamená – zplyňovací a automatické kotle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Trabant x Oktávie (nové technologie jsou lepší, ale dražší)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Dotace na výměnu kotlů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Emisní a účinností třídy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Třída 3, 4, 5, </a:t>
            </a:r>
            <a:r>
              <a:rPr lang="cs-CZ" altLang="cs-CZ" sz="2800" i="0" dirty="0" err="1" smtClean="0">
                <a:solidFill>
                  <a:schemeClr val="bg1"/>
                </a:solidFill>
                <a:latin typeface="Arial" charset="0"/>
              </a:rPr>
              <a:t>Ecodesign</a:t>
            </a:r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AutoNum type="arabicParenR" startAt="6"/>
            </a:pPr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074" name="Picture 2" descr="http://www.tipcars.com/fotky_magazin_30/366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93" y="0"/>
            <a:ext cx="9133479" cy="68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45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6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-612775" y="1004888"/>
            <a:ext cx="975677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>
                <a:solidFill>
                  <a:srgbClr val="17385F"/>
                </a:solidFill>
                <a:latin typeface="Arial" charset="0"/>
              </a:rPr>
              <a:t>Desatero správného topiče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cs-CZ" altLang="cs-CZ" sz="2800" b="1" i="0" u="sng" dirty="0">
              <a:solidFill>
                <a:srgbClr val="17385F"/>
              </a:solidFill>
              <a:latin typeface="Arial" charset="0"/>
            </a:endParaRP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8) udržuj </a:t>
            </a:r>
            <a:r>
              <a:rPr lang="cs-CZ" altLang="cs-CZ" sz="2800" i="0" dirty="0">
                <a:solidFill>
                  <a:schemeClr val="bg1"/>
                </a:solidFill>
                <a:latin typeface="Arial" charset="0"/>
              </a:rPr>
              <a:t>teplotu spalin za kotlem mezi 150 až 250 °C</a:t>
            </a: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00" y="25114"/>
            <a:ext cx="9160500" cy="650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45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9" name="Picture 3" descr="DSC_690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385" y="0"/>
            <a:ext cx="10265386" cy="6825149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30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petry 2 - ekvivalent POLMARu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80728"/>
            <a:ext cx="4031830" cy="5377538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5021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031" y="3744035"/>
            <a:ext cx="4486275" cy="260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239067" y="1628800"/>
            <a:ext cx="4449316" cy="280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indent="180975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800" dirty="0"/>
              <a:t>VSB - Technical University of </a:t>
            </a:r>
            <a:r>
              <a:rPr lang="en-US" sz="2800" dirty="0" smtClean="0"/>
              <a:t>Ostrava</a:t>
            </a:r>
            <a:endParaRPr lang="cs-CZ" sz="2800" dirty="0" smtClean="0"/>
          </a:p>
          <a:p>
            <a:endParaRPr lang="cs-CZ" sz="2800" dirty="0"/>
          </a:p>
          <a:p>
            <a:r>
              <a:rPr lang="en-US" sz="2800" dirty="0"/>
              <a:t>Testing laboratory, Energy Research Center</a:t>
            </a:r>
            <a:endParaRPr lang="cs-CZ" sz="2800" dirty="0"/>
          </a:p>
          <a:p>
            <a:pPr eaLnBrk="1" hangingPunct="1">
              <a:lnSpc>
                <a:spcPct val="130000"/>
              </a:lnSpc>
              <a:buClr>
                <a:schemeClr val="tx1"/>
              </a:buClr>
              <a:buSzPct val="70000"/>
              <a:buFont typeface="StarSymbol"/>
              <a:buChar char="●"/>
            </a:pPr>
            <a:endParaRPr lang="en-GB" altLang="cs-CZ" sz="2800" dirty="0">
              <a:solidFill>
                <a:srgbClr val="003399"/>
              </a:solidFill>
            </a:endParaRP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95" y="233364"/>
            <a:ext cx="4493316" cy="3256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11"/>
          <p:cNvCxnSpPr/>
          <p:nvPr/>
        </p:nvCxnSpPr>
        <p:spPr bwMode="auto">
          <a:xfrm flipV="1">
            <a:off x="3941763" y="2079625"/>
            <a:ext cx="2832100" cy="2384425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 bwMode="auto">
          <a:xfrm flipH="1" flipV="1">
            <a:off x="7172325" y="2143125"/>
            <a:ext cx="1028700" cy="3057525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Šipka doprava se zářezem 21"/>
          <p:cNvSpPr/>
          <p:nvPr/>
        </p:nvSpPr>
        <p:spPr bwMode="auto">
          <a:xfrm rot="15296304">
            <a:off x="7621588" y="5318125"/>
            <a:ext cx="628650" cy="180975"/>
          </a:xfrm>
          <a:prstGeom prst="notchedRightArrow">
            <a:avLst/>
          </a:prstGeom>
          <a:solidFill>
            <a:schemeClr val="tx1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/>
          <a:lstStyle/>
          <a:p>
            <a:pPr>
              <a:defRPr/>
            </a:pPr>
            <a:endParaRPr lang="cs-CZ" sz="24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081" name="TextovéPole 8"/>
          <p:cNvSpPr txBox="1">
            <a:spLocks noChangeArrowheads="1"/>
          </p:cNvSpPr>
          <p:nvPr/>
        </p:nvSpPr>
        <p:spPr bwMode="auto">
          <a:xfrm>
            <a:off x="7767638" y="5741988"/>
            <a:ext cx="13350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cs-CZ" altLang="cs-CZ"/>
              <a:t>ERC is here</a:t>
            </a:r>
            <a:endParaRPr lang="en-US" altLang="cs-CZ"/>
          </a:p>
        </p:txBody>
      </p:sp>
      <p:pic>
        <p:nvPicPr>
          <p:cNvPr id="3082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3529013"/>
            <a:ext cx="94456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TextovéPole 22"/>
          <p:cNvSpPr txBox="1">
            <a:spLocks noChangeArrowheads="1"/>
          </p:cNvSpPr>
          <p:nvPr/>
        </p:nvSpPr>
        <p:spPr bwMode="auto">
          <a:xfrm>
            <a:off x="1511300" y="6507163"/>
            <a:ext cx="298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1713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ChangeArrowheads="1"/>
          </p:cNvSpPr>
          <p:nvPr/>
        </p:nvSpPr>
        <p:spPr bwMode="auto">
          <a:xfrm>
            <a:off x="0" y="30480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7279" tIns="43640" rIns="87279" bIns="43640" anchor="b"/>
          <a:lstStyle>
            <a:lvl1pPr eaLnBrk="0" hangingPunct="0">
              <a:defRPr sz="4200">
                <a:solidFill>
                  <a:srgbClr val="F9F9F9"/>
                </a:solidFill>
                <a:latin typeface="Constantia" pitchFamily="18" charset="0"/>
              </a:defRPr>
            </a:lvl1pPr>
            <a:lvl2pPr eaLnBrk="0" hangingPunct="0"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eaLnBrk="0" hangingPunct="0"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eaLnBrk="0" hangingPunct="0"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eaLnBrk="0" hangingPunct="0"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algn="ctr"/>
            <a:endParaRPr lang="cs-CZ" altLang="cs-CZ" sz="2900" b="1" i="1" u="sng">
              <a:solidFill>
                <a:schemeClr val="tx1"/>
              </a:solidFill>
            </a:endParaRPr>
          </a:p>
        </p:txBody>
      </p:sp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251934" y="980728"/>
            <a:ext cx="5688218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444D2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Jaká je jednotka energie ?</a:t>
            </a:r>
            <a:endParaRPr lang="cs-CZ" altLang="cs-CZ" sz="4000" b="1" dirty="0">
              <a:solidFill>
                <a:schemeClr val="bg1"/>
              </a:solidFill>
              <a:effectLst>
                <a:outerShdw blurRad="38100" dist="38100" dir="2700000" algn="tl">
                  <a:srgbClr val="444D26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444D26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444D26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444D2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KORUNA, EURO, DOLAR</a:t>
            </a:r>
            <a:endParaRPr lang="cs-CZ" altLang="cs-CZ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644" name="Rectangle 4"/>
          <p:cNvSpPr>
            <a:spLocks noChangeArrowheads="1"/>
          </p:cNvSpPr>
          <p:nvPr/>
        </p:nvSpPr>
        <p:spPr bwMode="auto">
          <a:xfrm>
            <a:off x="0" y="2347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240645" name="Object 5"/>
          <p:cNvGraphicFramePr>
            <a:graphicFrameLocks noChangeAspect="1"/>
          </p:cNvGraphicFramePr>
          <p:nvPr/>
        </p:nvGraphicFramePr>
        <p:xfrm>
          <a:off x="6096000" y="914400"/>
          <a:ext cx="28956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Rastrový obrázek" r:id="rId3" imgW="1448002" imgH="2647619" progId="Paint.Picture">
                  <p:embed/>
                </p:oleObj>
              </mc:Choice>
              <mc:Fallback>
                <p:oleObj name="Rastrový obrázek" r:id="rId3" imgW="1448002" imgH="26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914400"/>
                        <a:ext cx="2895600" cy="525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646" name="Text Box 6"/>
          <p:cNvSpPr txBox="1">
            <a:spLocks noChangeArrowheads="1"/>
          </p:cNvSpPr>
          <p:nvPr/>
        </p:nvSpPr>
        <p:spPr bwMode="auto">
          <a:xfrm>
            <a:off x="381000" y="4365104"/>
            <a:ext cx="4191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444D2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náklady na topnou sezónu</a:t>
            </a:r>
            <a:endParaRPr lang="cs-CZ" altLang="cs-CZ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99468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0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0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-612775" y="1004888"/>
            <a:ext cx="9756775" cy="580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>
                <a:solidFill>
                  <a:srgbClr val="17385F"/>
                </a:solidFill>
                <a:latin typeface="Arial" charset="0"/>
              </a:rPr>
              <a:t>Desatero správného topiče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cs-CZ" altLang="cs-CZ" sz="2800" b="1" i="0" u="sng" dirty="0" smtClean="0">
              <a:solidFill>
                <a:srgbClr val="17385F"/>
              </a:solidFill>
              <a:latin typeface="Arial" charset="0"/>
            </a:endParaRP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9) nevyhazuj </a:t>
            </a:r>
            <a:r>
              <a:rPr lang="cs-CZ" altLang="cs-CZ" sz="2800" i="0" dirty="0">
                <a:solidFill>
                  <a:schemeClr val="bg1"/>
                </a:solidFill>
                <a:latin typeface="Arial" charset="0"/>
              </a:rPr>
              <a:t>teplo oknem, nepřetápěj a top jen tam, kde </a:t>
            </a: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potřebuješ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AutoNum type="arabicParenR" startAt="6"/>
            </a:pPr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Nejlevnější je teplo, které nespotřebujeme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Kalhotková teplota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Izolace, regulace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1°C cca 6% ročních nákladů na topení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endParaRPr lang="cs-CZ" altLang="cs-CZ" sz="2800" i="0" dirty="0" smtClean="0">
              <a:solidFill>
                <a:schemeClr val="bg1"/>
              </a:solidFill>
              <a:latin typeface="Arial" charset="0"/>
            </a:endParaRP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5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6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5521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10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-612775" y="1004888"/>
            <a:ext cx="9145215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>
                <a:solidFill>
                  <a:srgbClr val="17385F"/>
                </a:solidFill>
                <a:latin typeface="Arial" charset="0"/>
              </a:rPr>
              <a:t>Desatero správného topiče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cs-CZ" altLang="cs-CZ" sz="2800" b="1" i="0" u="sng" dirty="0">
              <a:solidFill>
                <a:srgbClr val="17385F"/>
              </a:solidFill>
              <a:latin typeface="Arial" charset="0"/>
            </a:endParaRP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10) top </a:t>
            </a:r>
            <a:r>
              <a:rPr lang="cs-CZ" altLang="cs-CZ" sz="2800" i="0" dirty="0">
                <a:solidFill>
                  <a:schemeClr val="bg1"/>
                </a:solidFill>
                <a:latin typeface="Arial" charset="0"/>
              </a:rPr>
              <a:t>tak, jak chceš, aby topil Tvůj </a:t>
            </a: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soused</a:t>
            </a:r>
          </a:p>
          <a:p>
            <a:pPr marL="914400" lvl="2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r>
              <a:rPr lang="cs-CZ" altLang="cs-CZ" sz="2800" i="0" dirty="0" smtClean="0">
                <a:solidFill>
                  <a:schemeClr val="bg1"/>
                </a:solidFill>
                <a:latin typeface="Arial" charset="0"/>
              </a:rPr>
              <a:t>Matoušovo evangelium 7/12: Jak byste chtěli, aby lidé jednali s vámi, tak vy jednejte s nimi, v tom je celý Zákon, i Proroci“</a:t>
            </a:r>
          </a:p>
          <a:p>
            <a:pPr lvl="2" eaLnBrk="1" hangingPunct="1">
              <a:lnSpc>
                <a:spcPct val="125000"/>
              </a:lnSpc>
              <a:spcBef>
                <a:spcPct val="0"/>
              </a:spcBef>
              <a:buFontTx/>
              <a:buChar char="-"/>
            </a:pPr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5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8734-D0B4-45A5-9743-44EE14F9BF4A}" type="slidenum">
              <a:rPr lang="cs-CZ" smtClean="0"/>
              <a:pPr/>
              <a:t>34</a:t>
            </a:fld>
            <a:endParaRPr lang="cs-CZ" dirty="0"/>
          </a:p>
        </p:txBody>
      </p:sp>
      <p:pic>
        <p:nvPicPr>
          <p:cNvPr id="1026" name="Picture 2" descr="V:\Zkušebna\2013 Projekty ZKUŠEBNA\2019 dotace MSK měření kotlů v domácnostech\prezentace MSK\01 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719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97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8532812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08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-612775" y="1004888"/>
            <a:ext cx="914521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7300" indent="-3429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714500" indent="-3429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171700" indent="-3429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ct val="0"/>
              </a:spcBef>
              <a:buFontTx/>
              <a:buNone/>
            </a:pPr>
            <a:endParaRPr lang="cs-CZ" altLang="cs-CZ" sz="2800" b="1" i="0" u="sng" dirty="0">
              <a:solidFill>
                <a:srgbClr val="17385F"/>
              </a:solidFill>
              <a:latin typeface="Arial" charset="0"/>
            </a:endParaRP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 smtClean="0">
                <a:solidFill>
                  <a:srgbClr val="17385F"/>
                </a:solidFill>
                <a:latin typeface="Arial" charset="0"/>
              </a:rPr>
              <a:t>Vzdělávání „topičů“ = nekončící proces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cs-CZ" altLang="cs-CZ" sz="2800" b="1" i="0" u="sng" dirty="0" smtClean="0">
              <a:solidFill>
                <a:srgbClr val="17385F"/>
              </a:solidFill>
              <a:latin typeface="Arial" charset="0"/>
            </a:endParaRP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 smtClean="0">
                <a:solidFill>
                  <a:srgbClr val="17385F"/>
                </a:solidFill>
                <a:latin typeface="Arial" charset="0"/>
              </a:rPr>
              <a:t>Nejdříve bychom měli začít u sebe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cs-CZ" altLang="cs-CZ" sz="2800" b="1" i="0" u="sng" dirty="0" smtClean="0">
              <a:solidFill>
                <a:srgbClr val="17385F"/>
              </a:solidFill>
              <a:latin typeface="Arial" charset="0"/>
            </a:endParaRP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 smtClean="0">
                <a:solidFill>
                  <a:srgbClr val="17385F"/>
                </a:solidFill>
                <a:latin typeface="Arial" charset="0"/>
              </a:rPr>
              <a:t>Je snadné říkat to oni ti velcí</a:t>
            </a:r>
          </a:p>
          <a:p>
            <a:pPr lvl="2" eaLnBrk="1" hangingPunct="1">
              <a:spcBef>
                <a:spcPct val="0"/>
              </a:spcBef>
              <a:buFontTx/>
              <a:buNone/>
            </a:pPr>
            <a:endParaRPr lang="cs-CZ" altLang="cs-CZ" sz="2800" b="1" i="0" u="sng" dirty="0">
              <a:solidFill>
                <a:srgbClr val="17385F"/>
              </a:solidFill>
              <a:latin typeface="Arial" charset="0"/>
            </a:endParaRPr>
          </a:p>
          <a:p>
            <a:pPr lvl="2" eaLnBrk="1" hangingPunct="1">
              <a:spcBef>
                <a:spcPct val="0"/>
              </a:spcBef>
              <a:buFontTx/>
              <a:buNone/>
            </a:pPr>
            <a:r>
              <a:rPr lang="cs-CZ" altLang="cs-CZ" sz="2800" b="1" i="0" u="sng" dirty="0" smtClean="0">
                <a:solidFill>
                  <a:srgbClr val="17385F"/>
                </a:solidFill>
                <a:latin typeface="Arial" charset="0"/>
              </a:rPr>
              <a:t>Tříska v oku přítele a trám v mém oku</a:t>
            </a:r>
            <a:endParaRPr lang="cs-CZ" altLang="cs-CZ" sz="2800" i="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56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6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755576" y="2131095"/>
            <a:ext cx="381635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i="0" dirty="0">
                <a:solidFill>
                  <a:schemeClr val="bg1"/>
                </a:solidFill>
              </a:rPr>
              <a:t>Edukativní show: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 b="1" i="0" dirty="0" err="1">
                <a:solidFill>
                  <a:schemeClr val="bg1"/>
                </a:solidFill>
              </a:rPr>
              <a:t>Smokeman</a:t>
            </a:r>
            <a:r>
              <a:rPr lang="cs-CZ" altLang="cs-CZ" sz="2400" b="1" i="0" dirty="0">
                <a:solidFill>
                  <a:schemeClr val="bg1"/>
                </a:solidFill>
              </a:rPr>
              <a:t> zasahuje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-973138" y="908720"/>
            <a:ext cx="5138738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4" eaLnBrk="1" hangingPunct="1">
              <a:lnSpc>
                <a:spcPct val="130000"/>
              </a:lnSpc>
            </a:pPr>
            <a:r>
              <a:rPr lang="cs-CZ" altLang="cs-CZ" sz="2800" b="1" i="0">
                <a:solidFill>
                  <a:srgbClr val="17385F"/>
                </a:solidFill>
              </a:rPr>
              <a:t>Smokeman</a:t>
            </a:r>
          </a:p>
          <a:p>
            <a:pPr lvl="4" eaLnBrk="1" hangingPunct="1">
              <a:lnSpc>
                <a:spcPct val="130000"/>
              </a:lnSpc>
            </a:pPr>
            <a:r>
              <a:rPr lang="cs-CZ" altLang="cs-CZ" sz="2800" b="1" i="0">
                <a:solidFill>
                  <a:srgbClr val="17385F"/>
                </a:solidFill>
              </a:rPr>
              <a:t>George Bruciatore</a:t>
            </a:r>
          </a:p>
        </p:txBody>
      </p:sp>
      <p:pic>
        <p:nvPicPr>
          <p:cNvPr id="10242" name="Picture 2" descr="V:\Měření - zkušebna\SMOKEMAN\2015_04_23_Den Země Frýdek Místek\DSC0943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00158"/>
            <a:ext cx="4545143" cy="301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3" descr="cid:image005.jpg@01D593E7.6010F4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0"/>
            <a:ext cx="4355976" cy="549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11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8144" y="3933056"/>
            <a:ext cx="1291952" cy="233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D0A73DDA-2346-44A6-84D5-DFD4982A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38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905E1CCE-2C4D-476E-BCC2-4239E97F0B79}"/>
              </a:ext>
            </a:extLst>
          </p:cNvPr>
          <p:cNvSpPr txBox="1"/>
          <p:nvPr/>
        </p:nvSpPr>
        <p:spPr>
          <a:xfrm>
            <a:off x="221079" y="2057948"/>
            <a:ext cx="605647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Komiksy, omalovánky</a:t>
            </a:r>
            <a:r>
              <a:rPr lang="cs-CZ" sz="2800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cs-CZ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desatero, pexeso </a:t>
            </a:r>
            <a:r>
              <a:rPr lang="cs-CZ" sz="2800" dirty="0">
                <a:solidFill>
                  <a:schemeClr val="bg1"/>
                </a:solidFill>
                <a:latin typeface="Trebuchet MS" panose="020B0603020202020204" pitchFamily="34" charset="0"/>
              </a:rPr>
              <a:t>příručky: </a:t>
            </a:r>
            <a:r>
              <a:rPr lang="cs-CZ" sz="2800" dirty="0">
                <a:solidFill>
                  <a:schemeClr val="bg1"/>
                </a:solidFill>
                <a:latin typeface="Trebuchet MS" panose="020B0603020202020204" pitchFamily="34" charset="0"/>
                <a:hlinkClick r:id="rId3"/>
              </a:rPr>
              <a:t>https://</a:t>
            </a:r>
            <a:r>
              <a:rPr lang="cs-CZ" sz="2800" dirty="0" smtClean="0">
                <a:solidFill>
                  <a:schemeClr val="bg1"/>
                </a:solidFill>
                <a:latin typeface="Trebuchet MS" panose="020B0603020202020204" pitchFamily="34" charset="0"/>
                <a:hlinkClick r:id="rId3"/>
              </a:rPr>
              <a:t>www.populair.sk/en/document-categories</a:t>
            </a:r>
            <a:r>
              <a:rPr lang="cs-CZ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Kampaň o správném topení – 11 videí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905E1CCE-2C4D-476E-BCC2-4239E97F0B79}"/>
              </a:ext>
            </a:extLst>
          </p:cNvPr>
          <p:cNvSpPr txBox="1"/>
          <p:nvPr/>
        </p:nvSpPr>
        <p:spPr>
          <a:xfrm>
            <a:off x="179512" y="980728"/>
            <a:ext cx="6574900" cy="1077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C.4-1 Celostátní informační kampaň v ČR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6526" y="0"/>
            <a:ext cx="1847717" cy="304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6991" y="3212976"/>
            <a:ext cx="1786788" cy="322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8" r="16162" b="5028"/>
          <a:stretch/>
        </p:blipFill>
        <p:spPr bwMode="auto">
          <a:xfrm>
            <a:off x="0" y="0"/>
            <a:ext cx="5868144" cy="665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91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60" y="6741367"/>
            <a:ext cx="9164960" cy="116633"/>
          </a:xfrm>
          <a:prstGeom prst="rect">
            <a:avLst/>
          </a:prstGeom>
        </p:spPr>
      </p:pic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570554" y="1250575"/>
            <a:ext cx="4361486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b="1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99392"/>
            <a:ext cx="10369151" cy="71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95287" y="980728"/>
            <a:ext cx="83534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3200" b="1" i="0" dirty="0" smtClean="0">
                <a:solidFill>
                  <a:srgbClr val="002060"/>
                </a:solidFill>
              </a:rPr>
              <a:t> VEC není </a:t>
            </a:r>
            <a:r>
              <a:rPr lang="cs-CZ" altLang="cs-CZ" sz="3200" b="1" i="0" dirty="0" err="1" smtClean="0">
                <a:solidFill>
                  <a:srgbClr val="002060"/>
                </a:solidFill>
              </a:rPr>
              <a:t>VECko</a:t>
            </a:r>
            <a:endParaRPr lang="cs-CZ" altLang="cs-CZ" sz="2400" b="1" i="0" dirty="0">
              <a:solidFill>
                <a:srgbClr val="002060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68313" y="6453188"/>
            <a:ext cx="1295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4571577-87C1-4235-AE64-7EB7522BE79E}" type="slidenum">
              <a:rPr lang="cs-CZ" altLang="cs-CZ" sz="1500" b="1" i="0">
                <a:solidFill>
                  <a:srgbClr val="969696"/>
                </a:solidFill>
              </a:rPr>
              <a:pPr eaLnBrk="1" hangingPunct="1">
                <a:spcBef>
                  <a:spcPct val="50000"/>
                </a:spcBef>
              </a:pPr>
              <a:t>4</a:t>
            </a:fld>
            <a:r>
              <a:rPr lang="cs-CZ" altLang="cs-CZ" sz="1500" b="1" i="0">
                <a:solidFill>
                  <a:srgbClr val="969696"/>
                </a:solidFill>
              </a:rPr>
              <a:t> </a:t>
            </a:r>
          </a:p>
        </p:txBody>
      </p:sp>
      <p:pic>
        <p:nvPicPr>
          <p:cNvPr id="9218" name="Picture 2" descr="G:\DATA\Horys\Studium\2013_články\Prezentace\2015_09_11_Seminář VEC, Pezentace zkušebny\foto\20150501_1245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5" y="1566489"/>
            <a:ext cx="9432486" cy="530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6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570554" y="1250575"/>
            <a:ext cx="4361486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b="1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19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1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570554" y="1250575"/>
            <a:ext cx="4361486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b="1" dirty="0" smtClean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461024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80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:\Měření - zkušebna\SMOKEMAN\2015_09_16 Opava týden mobility\2015-09-16 10.08.2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24936" cy="473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6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V:\Měření - zkušebna\SMOKEMAN\2014_09_19_Smokeman v Žatci\WP_20140919_0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694815" cy="48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72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:\Měření - zkušebna\SMOKEMAN\2015_05_06 Olomouc Horní náměstí\Jitka\výběr\IMG_156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86" y="1052736"/>
            <a:ext cx="6849765" cy="513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53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:\Měření - zkušebna\SMOKEMAN\2015_05_06 Olomouc Horní náměstí\Jitka\výběr\IMG_157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34470" y="1754770"/>
            <a:ext cx="5040542" cy="378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V:\Měření - zkušebna\SMOKEMAN\2015_05_06 Olomouc Horní náměstí\Jitka\výběr\IMG_161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85826" y="1641300"/>
            <a:ext cx="5170220" cy="387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13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:\Měření - zkušebna\SMOKEMAN\2015_04_24_FESTIVAL NASEJ PLANETY, Košice\DSC_036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20" y="1484784"/>
            <a:ext cx="6461448" cy="430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46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V:\Měření - zkušebna\SMOKEMAN\2015_04_23_Den Země Frýdek Místek\DSC095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59059"/>
            <a:ext cx="7618040" cy="50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8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8734-D0B4-45A5-9743-44EE14F9BF4A}" type="slidenum">
              <a:rPr lang="cs-CZ" smtClean="0"/>
              <a:t>48</a:t>
            </a:fld>
            <a:endParaRPr lang="cs-CZ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0410" y="-48128"/>
            <a:ext cx="6982691" cy="690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0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:\Měření - zkušebna\SMOKEMAN\2015_04_23_Den Země Frýdek Místek\DSC094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91418"/>
            <a:ext cx="7762056" cy="515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07504" y="980728"/>
            <a:ext cx="7777163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Zkušebna </a:t>
            </a:r>
            <a:r>
              <a:rPr lang="cs-CZ" altLang="cs-CZ" sz="200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Výzkumného </a:t>
            </a:r>
            <a:r>
              <a:rPr lang="cs-CZ" altLang="cs-CZ" sz="20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energetického centra </a:t>
            </a:r>
            <a:endParaRPr lang="cs-CZ" altLang="cs-CZ" sz="2000" b="1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444D2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Akreditovaná </a:t>
            </a:r>
            <a:r>
              <a:rPr lang="cs-CZ" alt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444D2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zkušební laboratoř č. 1166.3 - ČIA</a:t>
            </a:r>
          </a:p>
          <a:p>
            <a:r>
              <a:rPr lang="cs-CZ" alt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444D2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pt-BR" altLang="cs-CZ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444D2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utorizovaná osoba </a:t>
            </a:r>
            <a:r>
              <a:rPr lang="pt-BR" alt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444D2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č. 260 </a:t>
            </a:r>
            <a:r>
              <a:rPr lang="cs-CZ" alt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444D2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alt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444D26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ÚNMZ</a:t>
            </a:r>
            <a:endParaRPr lang="cs-CZ" altLang="cs-CZ" sz="2000" dirty="0">
              <a:solidFill>
                <a:schemeClr val="bg1"/>
              </a:solidFill>
              <a:effectLst>
                <a:outerShdw blurRad="38100" dist="38100" dir="2700000" algn="tl">
                  <a:srgbClr val="444D26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cs-CZ" altLang="cs-CZ" sz="20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2107913" y="5800606"/>
            <a:ext cx="5108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i="0" dirty="0">
                <a:solidFill>
                  <a:srgbClr val="17385F"/>
                </a:solidFill>
                <a:latin typeface="Arial" charset="0"/>
              </a:rPr>
              <a:t>Web:</a:t>
            </a:r>
            <a:r>
              <a:rPr lang="cs-CZ" altLang="cs-CZ" sz="2400" b="1" i="0" dirty="0">
                <a:solidFill>
                  <a:schemeClr val="bg1"/>
                </a:solidFill>
                <a:latin typeface="Arial" charset="0"/>
              </a:rPr>
              <a:t>    http:</a:t>
            </a:r>
            <a:r>
              <a:rPr lang="en-US" altLang="cs-CZ" sz="2400" b="1" i="0" dirty="0">
                <a:solidFill>
                  <a:schemeClr val="bg1"/>
                </a:solidFill>
                <a:latin typeface="Arial" charset="0"/>
              </a:rPr>
              <a:t>//vec.vsb.cz</a:t>
            </a:r>
            <a:r>
              <a:rPr lang="cs-CZ" altLang="cs-CZ" sz="2400" b="1" i="0" dirty="0">
                <a:solidFill>
                  <a:schemeClr val="bg1"/>
                </a:solidFill>
                <a:latin typeface="Arial" charset="0"/>
              </a:rPr>
              <a:t>/</a:t>
            </a:r>
            <a:r>
              <a:rPr lang="cs-CZ" altLang="cs-CZ" sz="2400" b="1" i="0" dirty="0" err="1">
                <a:solidFill>
                  <a:schemeClr val="bg1"/>
                </a:solidFill>
                <a:latin typeface="Arial" charset="0"/>
              </a:rPr>
              <a:t>zkusebna</a:t>
            </a:r>
            <a:endParaRPr lang="cs-CZ" altLang="cs-CZ" sz="2400" b="1" i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07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776062"/>
            <a:ext cx="9109075" cy="29416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526" y="1625918"/>
            <a:ext cx="3167062" cy="1042988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468313" y="6453188"/>
            <a:ext cx="1295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fld id="{35CF4833-4381-48D8-B3E3-C08C6AC2341F}" type="slidenum">
              <a:rPr lang="cs-CZ" altLang="cs-CZ" sz="1500" b="1" i="0">
                <a:solidFill>
                  <a:srgbClr val="969696"/>
                </a:solidFill>
                <a:latin typeface="Arial" charset="0"/>
              </a:rPr>
              <a:pPr eaLnBrk="1" hangingPunct="1">
                <a:spcBef>
                  <a:spcPct val="50000"/>
                </a:spcBef>
                <a:buFontTx/>
                <a:buNone/>
              </a:pPr>
              <a:t>5</a:t>
            </a:fld>
            <a:endParaRPr lang="cs-CZ" altLang="cs-CZ" sz="1500" b="1" i="0">
              <a:solidFill>
                <a:srgbClr val="96969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:\Měření - zkušebna\SMOKEMAN\2015_09_16 Opava týden mobility\IMG_14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3347864" cy="502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V:\Měření - zkušebna\SMOKEMAN\2015_04_23_Den Země Frýdek Místek\DSC0955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79278"/>
            <a:ext cx="3364979" cy="506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79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5" y="1052736"/>
            <a:ext cx="9146029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8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512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5124" name="Picture 4" descr="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81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96975"/>
            <a:ext cx="7489825" cy="4994275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9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12"/>
          <a:stretch/>
        </p:blipFill>
        <p:spPr bwMode="auto">
          <a:xfrm rot="5400000">
            <a:off x="1080297" y="483932"/>
            <a:ext cx="6669361" cy="573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68378"/>
            <a:ext cx="12161256" cy="684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49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:\Měření - zkušebna\FOTO\2013_10_17 Smokeman + Londesborough\Výběr fotek pro web\2013_10_17_výběr - odpolední představení na VECIII\SZN_07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344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8734-D0B4-45A5-9743-44EE14F9BF4A}" type="slidenum">
              <a:rPr lang="cs-CZ" smtClean="0"/>
              <a:pPr/>
              <a:t>56</a:t>
            </a:fld>
            <a:endParaRPr lang="cs-CZ" dirty="0"/>
          </a:p>
        </p:txBody>
      </p:sp>
      <p:pic>
        <p:nvPicPr>
          <p:cNvPr id="2050" name="Picture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95" y="1946220"/>
            <a:ext cx="9344309" cy="4906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4"/>
          <p:cNvSpPr txBox="1">
            <a:spLocks/>
          </p:cNvSpPr>
          <p:nvPr/>
        </p:nvSpPr>
        <p:spPr>
          <a:xfrm>
            <a:off x="1416625" y="1124744"/>
            <a:ext cx="6129354" cy="12493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kern="1200">
                <a:solidFill>
                  <a:schemeClr val="accent2"/>
                </a:solidFill>
                <a:latin typeface="Vertigo Plus" panose="02000803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Proč růžové brýle?</a:t>
            </a:r>
            <a:endParaRPr lang="cs-CZ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690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A2C1B493-5082-1F44-8BA5-C2736AC5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44BAA-1A06-B141-8215-9D88CF6A7203}" type="slidenum">
              <a:rPr lang="cs-CZ" smtClean="0"/>
              <a:t>57</a:t>
            </a:fld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E6DD56FD-61D3-4E52-B78A-D909BEE77F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807"/>
            <a:ext cx="8316416" cy="69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8DA047BC-EA74-4B08-988D-B6877FCB5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58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3AE74154-EF5C-4B6F-8F12-18A2165312D9}"/>
              </a:ext>
            </a:extLst>
          </p:cNvPr>
          <p:cNvSpPr txBox="1"/>
          <p:nvPr/>
        </p:nvSpPr>
        <p:spPr>
          <a:xfrm>
            <a:off x="-36512" y="1556792"/>
            <a:ext cx="918051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 smtClean="0"/>
              <a:t>Možná můžeme přijet i k vám</a:t>
            </a:r>
          </a:p>
          <a:p>
            <a:pPr algn="ctr"/>
            <a:endParaRPr lang="cs-CZ" sz="4800" b="1" dirty="0" smtClean="0"/>
          </a:p>
          <a:p>
            <a:pPr algn="ctr"/>
            <a:endParaRPr lang="cs-CZ" sz="4800" b="1" dirty="0"/>
          </a:p>
          <a:p>
            <a:pPr algn="ctr"/>
            <a:r>
              <a:rPr lang="cs-CZ" sz="3200" dirty="0" smtClean="0"/>
              <a:t>Info o již uskutečněných akcích zde:</a:t>
            </a:r>
          </a:p>
          <a:p>
            <a:pPr algn="ctr"/>
            <a:endParaRPr lang="cs-CZ" sz="2800" b="1" dirty="0" smtClean="0">
              <a:latin typeface="+mj-lt"/>
            </a:endParaRPr>
          </a:p>
          <a:p>
            <a:pPr algn="ctr"/>
            <a:r>
              <a:rPr lang="cs-CZ" sz="2800" b="1" dirty="0">
                <a:latin typeface="+mj-lt"/>
                <a:hlinkClick r:id="rId2"/>
              </a:rPr>
              <a:t>https://vec.vsb.cz/cs/smokeman-zasahuje/kalendar-akci</a:t>
            </a:r>
            <a:r>
              <a:rPr lang="cs-CZ" sz="2800" b="1" dirty="0" smtClean="0">
                <a:latin typeface="+mj-lt"/>
                <a:hlinkClick r:id="rId2"/>
              </a:rPr>
              <a:t>/</a:t>
            </a:r>
            <a:r>
              <a:rPr lang="cs-CZ" sz="2800" b="1" dirty="0" smtClean="0">
                <a:latin typeface="+mj-lt"/>
              </a:rPr>
              <a:t> </a:t>
            </a:r>
            <a:endParaRPr lang="cs-CZ" sz="28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7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8DA047BC-EA74-4B08-988D-B6877FCB5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59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3AE74154-EF5C-4B6F-8F12-18A2165312D9}"/>
              </a:ext>
            </a:extLst>
          </p:cNvPr>
          <p:cNvSpPr txBox="1"/>
          <p:nvPr/>
        </p:nvSpPr>
        <p:spPr>
          <a:xfrm>
            <a:off x="-36512" y="1052736"/>
            <a:ext cx="91805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 dirty="0"/>
              <a:t>Užívejte dle libosti</a:t>
            </a:r>
          </a:p>
          <a:p>
            <a:pPr algn="ctr"/>
            <a:endParaRPr lang="cs-CZ" sz="3200" dirty="0" smtClean="0">
              <a:hlinkClick r:id=""/>
            </a:endParaRPr>
          </a:p>
          <a:p>
            <a:pPr marL="0" lvl="1" algn="ctr"/>
            <a:r>
              <a:rPr lang="cs-CZ" sz="2800" b="1" dirty="0">
                <a:solidFill>
                  <a:schemeClr val="bg1"/>
                </a:solidFill>
                <a:latin typeface="+mj-lt"/>
                <a:hlinkClick r:id="rId2"/>
              </a:rPr>
              <a:t>https://www.populair.sk/en/document-categories</a:t>
            </a:r>
            <a:r>
              <a:rPr lang="cs-CZ" sz="28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endParaRPr lang="cs-CZ" sz="2800" b="1" dirty="0" smtClean="0">
              <a:latin typeface="+mj-lt"/>
              <a:hlinkClick r:id=""/>
            </a:endParaRPr>
          </a:p>
          <a:p>
            <a:pPr algn="ctr"/>
            <a:r>
              <a:rPr lang="cs-CZ" sz="2800" b="1" dirty="0" smtClean="0">
                <a:latin typeface="+mj-lt"/>
                <a:hlinkClick r:id=""/>
              </a:rPr>
              <a:t>https</a:t>
            </a:r>
            <a:r>
              <a:rPr lang="cs-CZ" sz="2800" b="1" dirty="0">
                <a:latin typeface="+mj-lt"/>
                <a:hlinkClick r:id="rId3"/>
              </a:rPr>
              <a:t>://</a:t>
            </a:r>
            <a:r>
              <a:rPr lang="cs-CZ" sz="2800" b="1" dirty="0" smtClean="0">
                <a:latin typeface="+mj-lt"/>
                <a:hlinkClick r:id="rId3"/>
              </a:rPr>
              <a:t>vec.vsb.cz/smokeman</a:t>
            </a:r>
          </a:p>
          <a:p>
            <a:pPr algn="ctr"/>
            <a:endParaRPr lang="cs-CZ" sz="2800" b="1" dirty="0">
              <a:latin typeface="+mj-lt"/>
              <a:hlinkClick r:id="rId3"/>
            </a:endParaRPr>
          </a:p>
          <a:p>
            <a:pPr algn="ctr"/>
            <a:r>
              <a:rPr lang="cs-CZ" sz="2800" b="1" dirty="0" smtClean="0">
                <a:latin typeface="+mj-lt"/>
                <a:hlinkClick r:id="rId3"/>
              </a:rPr>
              <a:t>https</a:t>
            </a:r>
            <a:r>
              <a:rPr lang="cs-CZ" sz="2800" b="1" dirty="0">
                <a:latin typeface="+mj-lt"/>
                <a:hlinkClick r:id="rId3"/>
              </a:rPr>
              <a:t>://vec.vsb.cz/cs/smokeman-zasahuje/smokeman-vyucuje</a:t>
            </a:r>
            <a:r>
              <a:rPr lang="cs-CZ" sz="2800" b="1" dirty="0" smtClean="0">
                <a:latin typeface="+mj-lt"/>
                <a:hlinkClick r:id="rId3"/>
              </a:rPr>
              <a:t>/</a:t>
            </a:r>
            <a:r>
              <a:rPr lang="cs-CZ" sz="2800" b="1" dirty="0" smtClean="0">
                <a:latin typeface="+mj-lt"/>
              </a:rPr>
              <a:t> </a:t>
            </a:r>
          </a:p>
          <a:p>
            <a:pPr algn="ctr"/>
            <a:endParaRPr lang="cs-CZ" sz="2800" b="1" dirty="0" smtClean="0">
              <a:latin typeface="+mj-lt"/>
            </a:endParaRPr>
          </a:p>
          <a:p>
            <a:pPr algn="ctr"/>
            <a:r>
              <a:rPr lang="cs-CZ" sz="2800" u="sng" dirty="0" smtClean="0">
                <a:hlinkClick r:id="rId4"/>
              </a:rPr>
              <a:t>Poslední rozhovor:</a:t>
            </a:r>
            <a:r>
              <a:rPr lang="cs-CZ" sz="2800" u="sng" dirty="0"/>
              <a:t> </a:t>
            </a:r>
            <a:r>
              <a:rPr lang="cs-CZ" sz="2800" u="sng" dirty="0">
                <a:hlinkClick r:id="rId5"/>
              </a:rPr>
              <a:t>https://</a:t>
            </a:r>
            <a:r>
              <a:rPr lang="cs-CZ" sz="2800" u="sng" dirty="0" smtClean="0">
                <a:hlinkClick r:id="rId5"/>
              </a:rPr>
              <a:t>www.youtube.com/watch?v=Hx7AQNuyz_E</a:t>
            </a:r>
            <a:r>
              <a:rPr lang="cs-CZ" sz="2800" u="sng" dirty="0" smtClean="0"/>
              <a:t> </a:t>
            </a:r>
            <a:endParaRPr lang="cs-CZ" sz="2800" b="1" dirty="0" smtClean="0">
              <a:latin typeface="+mj-lt"/>
            </a:endParaRPr>
          </a:p>
          <a:p>
            <a:pPr algn="ctr"/>
            <a:endParaRPr lang="cs-CZ" sz="2800" b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70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68313" y="6453188"/>
            <a:ext cx="1295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i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94571577-87C1-4235-AE64-7EB7522BE79E}" type="slidenum">
              <a:rPr lang="cs-CZ" altLang="cs-CZ" sz="1500" b="1" i="0">
                <a:solidFill>
                  <a:srgbClr val="969696"/>
                </a:solidFill>
              </a:rPr>
              <a:pPr eaLnBrk="1" hangingPunct="1">
                <a:spcBef>
                  <a:spcPct val="50000"/>
                </a:spcBef>
              </a:pPr>
              <a:t>6</a:t>
            </a:fld>
            <a:r>
              <a:rPr lang="cs-CZ" altLang="cs-CZ" sz="1500" b="1" i="0">
                <a:solidFill>
                  <a:srgbClr val="969696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98" y="0"/>
            <a:ext cx="9213020" cy="632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00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4CC1E2A1-964A-F34C-B66D-B0320767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Nadpis 1">
            <a:extLst>
              <a:ext uri="{FF2B5EF4-FFF2-40B4-BE49-F238E27FC236}">
                <a16:creationId xmlns="" xmlns:a16="http://schemas.microsoft.com/office/drawing/2014/main" id="{C66598BB-0522-4345-80D4-E60258A6644C}"/>
              </a:ext>
            </a:extLst>
          </p:cNvPr>
          <p:cNvSpPr txBox="1">
            <a:spLocks/>
          </p:cNvSpPr>
          <p:nvPr/>
        </p:nvSpPr>
        <p:spPr>
          <a:xfrm>
            <a:off x="190227" y="5008023"/>
            <a:ext cx="8501468" cy="13483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A28E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sk-SK" sz="3600" dirty="0">
                <a:solidFill>
                  <a:schemeClr val="tx1"/>
                </a:solidFill>
              </a:rPr>
              <a:t>Projekt LIFE IP - Zlepšení kvality </a:t>
            </a:r>
            <a:r>
              <a:rPr lang="sk-SK" sz="3600" dirty="0" smtClean="0">
                <a:solidFill>
                  <a:schemeClr val="tx1"/>
                </a:solidFill>
              </a:rPr>
              <a:t>ovzduší</a:t>
            </a:r>
          </a:p>
          <a:p>
            <a:pPr algn="ctr"/>
            <a:r>
              <a:rPr lang="sk-SK" sz="3600" dirty="0" smtClean="0">
                <a:solidFill>
                  <a:schemeClr val="tx1"/>
                </a:solidFill>
              </a:rPr>
              <a:t>(</a:t>
            </a:r>
            <a:r>
              <a:rPr lang="sk-SK" sz="3600" dirty="0">
                <a:solidFill>
                  <a:schemeClr val="tx1"/>
                </a:solidFill>
              </a:rPr>
              <a:t>LIFE18 IPE/SK/000010)</a:t>
            </a:r>
            <a:endParaRPr lang="cs-CZ" sz="3600" dirty="0">
              <a:solidFill>
                <a:schemeClr val="tx1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0CDEB3D4-2F84-4DF5-A5E9-5B8ABAC6C4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5373"/>
            <a:ext cx="3165520" cy="4214170"/>
          </a:xfrm>
          <a:prstGeom prst="rect">
            <a:avLst/>
          </a:prstGeom>
        </p:spPr>
      </p:pic>
      <p:pic>
        <p:nvPicPr>
          <p:cNvPr id="11" name="Obrázok 5">
            <a:extLst>
              <a:ext uri="{FF2B5EF4-FFF2-40B4-BE49-F238E27FC236}">
                <a16:creationId xmlns="" xmlns:a16="http://schemas.microsoft.com/office/drawing/2014/main" id="{5DE2F5D9-1B50-467F-A464-9FE5D58853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26" y="2708920"/>
            <a:ext cx="3309185" cy="10798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ADC46098-4CD1-4D2E-B0A0-658CC9B978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86" y="3939820"/>
            <a:ext cx="2021063" cy="713316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="" xmlns:a16="http://schemas.microsoft.com/office/drawing/2014/main" id="{C66598BB-0522-4345-80D4-E60258A6644C}"/>
              </a:ext>
            </a:extLst>
          </p:cNvPr>
          <p:cNvSpPr txBox="1">
            <a:spLocks/>
          </p:cNvSpPr>
          <p:nvPr/>
        </p:nvSpPr>
        <p:spPr>
          <a:xfrm>
            <a:off x="0" y="1268760"/>
            <a:ext cx="6012160" cy="13483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A28E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sk-SK" sz="3600" dirty="0" err="1" smtClean="0">
                <a:solidFill>
                  <a:schemeClr val="tx1"/>
                </a:solidFill>
              </a:rPr>
              <a:t>Děkuji</a:t>
            </a:r>
            <a:r>
              <a:rPr lang="sk-SK" sz="3600" dirty="0" smtClean="0">
                <a:solidFill>
                  <a:schemeClr val="tx1"/>
                </a:solidFill>
              </a:rPr>
              <a:t> za </a:t>
            </a:r>
            <a:r>
              <a:rPr lang="sk-SK" sz="3600" dirty="0" err="1" smtClean="0">
                <a:solidFill>
                  <a:schemeClr val="tx1"/>
                </a:solidFill>
              </a:rPr>
              <a:t>pozornost</a:t>
            </a:r>
            <a:r>
              <a:rPr lang="sk-SK" sz="3600" dirty="0" smtClean="0">
                <a:solidFill>
                  <a:schemeClr val="tx1"/>
                </a:solidFill>
              </a:rPr>
              <a:t> a finanční podporu </a:t>
            </a:r>
            <a:r>
              <a:rPr lang="sk-SK" sz="3600" dirty="0" err="1" smtClean="0">
                <a:solidFill>
                  <a:schemeClr val="tx1"/>
                </a:solidFill>
              </a:rPr>
              <a:t>donátorům</a:t>
            </a:r>
            <a:r>
              <a:rPr lang="sk-SK" sz="3600" dirty="0" smtClean="0">
                <a:solidFill>
                  <a:schemeClr val="tx1"/>
                </a:solidFill>
              </a:rPr>
              <a:t> </a:t>
            </a:r>
            <a:endParaRPr lang="cs-CZ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8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\\homen.vsb.cz\vec\Zkušebna\Zkoušky kotlů\2014\10\07-09\foto\IMG_04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809" y="1"/>
            <a:ext cx="10272809" cy="684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0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E8734-D0B4-45A5-9743-44EE14F9BF4A}" type="slidenum">
              <a:rPr lang="cs-CZ" smtClean="0"/>
              <a:t>8</a:t>
            </a:fld>
            <a:endParaRPr lang="cs-CZ"/>
          </a:p>
        </p:txBody>
      </p:sp>
      <p:pic>
        <p:nvPicPr>
          <p:cNvPr id="4" name="Obrázek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99" y="657224"/>
            <a:ext cx="4918076" cy="52292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1" y="804861"/>
            <a:ext cx="3714750" cy="49339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3" y="-27899"/>
            <a:ext cx="4538850" cy="65764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49" y="0"/>
            <a:ext cx="4961008" cy="342645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49" y="3426458"/>
            <a:ext cx="4912140" cy="312212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" y="518249"/>
            <a:ext cx="4219575" cy="561975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64" y="527774"/>
            <a:ext cx="3733800" cy="280035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64" y="3409188"/>
            <a:ext cx="3752850" cy="2819400"/>
          </a:xfrm>
          <a:prstGeom prst="rect">
            <a:avLst/>
          </a:prstGeom>
        </p:spPr>
      </p:pic>
      <p:sp>
        <p:nvSpPr>
          <p:cNvPr id="12" name="Zástupný symbol pro číslo snímku 2"/>
          <p:cNvSpPr txBox="1">
            <a:spLocks/>
          </p:cNvSpPr>
          <p:nvPr/>
        </p:nvSpPr>
        <p:spPr>
          <a:xfrm>
            <a:off x="8102600" y="6508751"/>
            <a:ext cx="552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BE8734-D0B4-45A5-9743-44EE14F9BF4A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202"/>
            <a:ext cx="4645891" cy="696883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70" y="-71201"/>
            <a:ext cx="4863130" cy="729469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9693" cy="6932478"/>
          </a:xfrm>
          <a:prstGeom prst="rect">
            <a:avLst/>
          </a:prstGeom>
        </p:spPr>
      </p:pic>
      <p:pic>
        <p:nvPicPr>
          <p:cNvPr id="16" name="Obrázek 15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87" y="-71202"/>
            <a:ext cx="4915070" cy="6968837"/>
          </a:xfrm>
          <a:prstGeom prst="rect">
            <a:avLst/>
          </a:prstGeom>
        </p:spPr>
      </p:pic>
      <p:pic>
        <p:nvPicPr>
          <p:cNvPr id="17" name="Obrázek 16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202"/>
            <a:ext cx="4608575" cy="700367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9108" y="671186"/>
            <a:ext cx="7547719" cy="503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6B2F1D74-719C-4CEC-AE17-5DF4EDE6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EA1BE-92D9-9E4F-B3B9-F1A717F85676}" type="slidenum">
              <a:rPr lang="cs-CZ" smtClean="0"/>
              <a:t>9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4D562F4A-8591-4572-991B-6049EE440B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81" y="783378"/>
            <a:ext cx="2988803" cy="36429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190BAE87-982A-4908-BC70-D23D7132E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99" y="3212024"/>
            <a:ext cx="3295498" cy="329549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="" xmlns:a16="http://schemas.microsoft.com/office/drawing/2014/main" id="{052D612F-40B2-4115-A4C5-90C7EF9B621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67" y="286843"/>
            <a:ext cx="3429000" cy="3429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63FCAC51-1992-4664-9C4E-849FFD74B8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239" y="4089064"/>
            <a:ext cx="2580026" cy="25800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8927C346-7E85-4AB4-B827-FEED4FAD00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1848" y="286843"/>
            <a:ext cx="2759848" cy="306351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="" xmlns:a16="http://schemas.microsoft.com/office/drawing/2014/main" id="{1E77B2EC-A7A2-4D86-BFAC-292F57CADF5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1" y="4535552"/>
            <a:ext cx="2133539" cy="213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9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2849</TotalTime>
  <Words>818</Words>
  <Application>Microsoft Office PowerPoint</Application>
  <PresentationFormat>Předvádění na obrazovce (4:3)</PresentationFormat>
  <Paragraphs>189</Paragraphs>
  <Slides>60</Slides>
  <Notes>7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2" baseType="lpstr">
      <vt:lpstr>Motiv systému Office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 kotel více než krabice do které se dodává palivo?</dc:title>
  <dc:creator>Petr</dc:creator>
  <cp:lastModifiedBy>SMOKEMAN</cp:lastModifiedBy>
  <cp:revision>297</cp:revision>
  <dcterms:created xsi:type="dcterms:W3CDTF">2012-05-17T09:18:02Z</dcterms:created>
  <dcterms:modified xsi:type="dcterms:W3CDTF">2021-10-05T09:48:21Z</dcterms:modified>
</cp:coreProperties>
</file>